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48" r:id="rId2"/>
    <p:sldId id="334" r:id="rId3"/>
    <p:sldId id="370" r:id="rId4"/>
    <p:sldId id="371" r:id="rId5"/>
    <p:sldId id="373" r:id="rId6"/>
    <p:sldId id="395" r:id="rId7"/>
    <p:sldId id="386" r:id="rId8"/>
    <p:sldId id="387" r:id="rId9"/>
    <p:sldId id="388" r:id="rId10"/>
    <p:sldId id="396" r:id="rId11"/>
    <p:sldId id="389" r:id="rId12"/>
    <p:sldId id="355" r:id="rId13"/>
    <p:sldId id="374" r:id="rId14"/>
    <p:sldId id="375" r:id="rId15"/>
    <p:sldId id="352" r:id="rId16"/>
    <p:sldId id="376" r:id="rId17"/>
    <p:sldId id="377" r:id="rId18"/>
    <p:sldId id="378" r:id="rId19"/>
    <p:sldId id="384" r:id="rId20"/>
    <p:sldId id="383" r:id="rId21"/>
    <p:sldId id="382" r:id="rId22"/>
    <p:sldId id="391" r:id="rId23"/>
  </p:sldIdLst>
  <p:sldSz cx="9144000" cy="6858000" type="screen4x3"/>
  <p:notesSz cx="6734175" cy="9853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0AE"/>
    <a:srgbClr val="FF0000"/>
    <a:srgbClr val="66FF33"/>
    <a:srgbClr val="AA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 varScale="1">
        <p:scale>
          <a:sx n="53" d="100"/>
          <a:sy n="53" d="100"/>
        </p:scale>
        <p:origin x="-1914" y="-78"/>
      </p:cViewPr>
      <p:guideLst>
        <p:guide orient="horz" pos="3104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599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DA1F0A-4537-4CD8-80D4-04F58D5C4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8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22837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79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5990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DE3333-82CC-4B35-82BA-15673ADD3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4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596C1-60CD-4F66-A696-8DA68D14532C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Mayors transport study published in 2010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3333-82CC-4B35-82BA-15673ADD33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Suggestion is that the current work is most</a:t>
            </a:r>
            <a:r>
              <a:rPr lang="en-GB" baseline="0" dirty="0" smtClean="0"/>
              <a:t> relevant for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3333-82CC-4B35-82BA-15673ADD33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Significant</a:t>
            </a:r>
            <a:r>
              <a:rPr lang="en-GB" baseline="0" dirty="0" smtClean="0"/>
              <a:t> discrepancy between borough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Best (Kingston) 19% deficiency – 46 P1,P2 and P3 sites</a:t>
            </a:r>
          </a:p>
          <a:p>
            <a:r>
              <a:rPr lang="en-GB" baseline="0" dirty="0" smtClean="0"/>
              <a:t>Worst (Enfield) – 59% deficiency – 224 P1, P2 and P3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3333-82CC-4B35-82BA-15673ADD33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87% of the P1 sites are ‘approaches’ </a:t>
            </a:r>
          </a:p>
          <a:p>
            <a:r>
              <a:rPr lang="en-GB" dirty="0" smtClean="0"/>
              <a:t>73% of these have just 1 wet crash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3333-82CC-4B35-82BA-15673ADD33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Sample from TFL – A4 through </a:t>
            </a:r>
            <a:r>
              <a:rPr lang="en-GB" dirty="0" err="1" smtClean="0"/>
              <a:t>Knightbridge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081A2D-DF86-4E62-88A3-3D5FF8CA19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Weightings</a:t>
            </a:r>
            <a:r>
              <a:rPr lang="en-GB" baseline="0" dirty="0" smtClean="0"/>
              <a:t> use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SCRIM def 		35</a:t>
            </a:r>
          </a:p>
          <a:p>
            <a:r>
              <a:rPr lang="en-GB" baseline="0" dirty="0" smtClean="0"/>
              <a:t>Wet accident/km	30</a:t>
            </a:r>
          </a:p>
          <a:p>
            <a:r>
              <a:rPr lang="en-GB" baseline="0" dirty="0" smtClean="0"/>
              <a:t>Dry accident/ km	10</a:t>
            </a:r>
          </a:p>
          <a:p>
            <a:r>
              <a:rPr lang="en-GB" baseline="0" dirty="0" smtClean="0"/>
              <a:t>Number of KSI	25</a:t>
            </a:r>
          </a:p>
          <a:p>
            <a:r>
              <a:rPr lang="en-GB" baseline="0" dirty="0" smtClean="0"/>
              <a:t>Traffic		5  ( final sort for otherwise equal sites – low traffic flows score more highly)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3333-82CC-4B35-82BA-15673ADD33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5FB5F-BEB8-4D05-8D03-A35B8BFF5998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Various</a:t>
            </a:r>
            <a:r>
              <a:rPr lang="en-GB" baseline="0" dirty="0" smtClean="0"/>
              <a:t> options tested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E3333-82CC-4B35-82BA-15673ADD33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59DD-4278-476A-AD42-FCFDADD82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A778F-829C-4AD4-89F3-D5EE225A3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1D0B-265B-4BDB-B934-CCAB48B2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5FDA-A620-440F-A6EF-90CAE7E27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1E92-AC3F-4C7C-B09B-903A1935E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4375" y="2571750"/>
            <a:ext cx="7715277" cy="34290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4375" y="214313"/>
            <a:ext cx="4643438" cy="428625"/>
          </a:xfrm>
        </p:spPr>
        <p:txBody>
          <a:bodyPr/>
          <a:lstStyle>
            <a:lvl1pPr marL="514350" indent="-514350">
              <a:buFont typeface="+mj-lt"/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133C-E2A4-4A73-8521-3815C9DD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59BC6-8F46-4A70-9348-8445B2B0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53C2-510E-4780-8559-CA553143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610E-C543-47DF-8578-63E4FBA10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FF9B-F7D1-49C0-A42A-8E2B4C59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CDB5-8F8E-42F2-BB9F-04F2CE59A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89B1-B04F-4360-874B-2C1B847A7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39A4-BF74-47F7-9028-6A1E8098D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6E75-8716-4D6B-90BD-BBD21D93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743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D7A3485-5D5D-4E74-8952-C3D040C0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6" descr="Ppt curve_new.jpg                                              0022D292Macintosh HD                   BF7E37DD: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WDM curve2b.jpg                                                00212D7AMacintosh HD                   BF7E37DD:"/>
          <p:cNvPicPr>
            <a:picLocks noChangeAspect="1" noChangeArrowheads="1"/>
          </p:cNvPicPr>
          <p:nvPr/>
        </p:nvPicPr>
        <p:blipFill>
          <a:blip r:embed="rId3" cstate="print"/>
          <a:srcRect r="2538" b="12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636912"/>
            <a:ext cx="7993063" cy="936625"/>
          </a:xfrm>
        </p:spPr>
        <p:txBody>
          <a:bodyPr/>
          <a:lstStyle/>
          <a:p>
            <a:pPr algn="l" eaLnBrk="1" hangingPunct="1"/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 </a:t>
            </a:r>
            <a:r>
              <a:rPr lang="en-GB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Kennedy, Martin Sachs, Mark Stephenson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sz="2400" dirty="0" smtClean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1319213"/>
            <a:ext cx="797401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2800" b="1" kern="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800" b="1" kern="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800" b="1" kern="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GB" sz="2800" b="1" kern="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71550" y="548680"/>
            <a:ext cx="72009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Implementing a skidding policy in London</a:t>
            </a:r>
            <a:endParaRPr lang="en-US" sz="3200" b="1" kern="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000125" y="6072188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Verdana" pitchFamily="34" charset="0"/>
              </a:rPr>
              <a:t>W.D.M. Limited</a:t>
            </a:r>
          </a:p>
          <a:p>
            <a:pPr algn="ctr"/>
            <a:r>
              <a:rPr lang="en-US" sz="1200">
                <a:latin typeface="Verdana" pitchFamily="34" charset="0"/>
              </a:rPr>
              <a:t>North View, Staple Hill, Bristol BS16 4NX</a:t>
            </a:r>
          </a:p>
          <a:p>
            <a:pPr algn="ctr"/>
            <a:r>
              <a:rPr lang="en-US" sz="1200">
                <a:latin typeface="Verdana" pitchFamily="34" charset="0"/>
              </a:rPr>
              <a:t>Telephone: 0117 956 7223  Web: www.wdm.co.uk</a:t>
            </a:r>
          </a:p>
        </p:txBody>
      </p:sp>
      <p:pic>
        <p:nvPicPr>
          <p:cNvPr id="2055" name="Picture 8" descr="WDM LOGO Cropp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763" y="4941888"/>
            <a:ext cx="1277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2" y="0"/>
            <a:ext cx="8303804" cy="836712"/>
          </a:xfrm>
        </p:spPr>
        <p:txBody>
          <a:bodyPr/>
          <a:lstStyle/>
          <a:p>
            <a:pPr algn="l"/>
            <a:r>
              <a:rPr lang="en-GB" sz="3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Crash rate </a:t>
            </a:r>
            <a:r>
              <a:rPr lang="en-GB" sz="3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  <a:r>
              <a:rPr lang="en-GB" sz="3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skid resistance study</a:t>
            </a:r>
            <a:endParaRPr lang="en-GB" sz="3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8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b="3659"/>
          <a:stretch/>
        </p:blipFill>
        <p:spPr bwMode="auto">
          <a:xfrm>
            <a:off x="497741" y="1052737"/>
            <a:ext cx="5246206" cy="333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71526" cy="319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" y="1484784"/>
            <a:ext cx="492443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dirty="0" smtClean="0"/>
              <a:t>Crash rate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287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714375"/>
          </a:xfrm>
        </p:spPr>
        <p:txBody>
          <a:bodyPr/>
          <a:lstStyle/>
          <a:p>
            <a:pPr algn="l"/>
            <a:r>
              <a:rPr lang="en-GB" sz="27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Advice given on factors to consider when establishing investigatory levels</a:t>
            </a:r>
          </a:p>
        </p:txBody>
      </p:sp>
      <p:pic>
        <p:nvPicPr>
          <p:cNvPr id="22531" name="Picture 18" descr="Secure la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35004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7" descr="Good Visibil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7313"/>
            <a:ext cx="276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1" descr="Multi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300196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2" descr="Multi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143375"/>
            <a:ext cx="30575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3" descr="high risk Gar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643188"/>
            <a:ext cx="31623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720"/>
          </a:xfrm>
        </p:spPr>
        <p:txBody>
          <a:bodyPr/>
          <a:lstStyle/>
          <a:p>
            <a:pPr algn="l"/>
            <a:r>
              <a:rPr lang="en-GB" sz="3200" b="1" dirty="0" smtClean="0"/>
              <a:t>Deficiency listing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772816"/>
            <a:ext cx="7772400" cy="4464496"/>
          </a:xfrm>
        </p:spPr>
        <p:txBody>
          <a:bodyPr/>
          <a:lstStyle/>
          <a:p>
            <a:r>
              <a:rPr lang="en-GB" sz="2800" dirty="0" smtClean="0"/>
              <a:t>Initial processing of data indicated 39% overall deficiency (below IL)</a:t>
            </a:r>
          </a:p>
          <a:p>
            <a:r>
              <a:rPr lang="en-GB" sz="2800" dirty="0" smtClean="0"/>
              <a:t>1,122 lane km of sites</a:t>
            </a:r>
          </a:p>
          <a:p>
            <a:r>
              <a:rPr lang="en-GB" sz="2800" dirty="0" smtClean="0"/>
              <a:t>16,661 separate locations/ events</a:t>
            </a:r>
          </a:p>
          <a:p>
            <a:r>
              <a:rPr lang="en-GB" sz="2800" dirty="0" smtClean="0"/>
              <a:t>Concern about capacity to undertake investigations</a:t>
            </a:r>
          </a:p>
          <a:p>
            <a:r>
              <a:rPr lang="en-GB" sz="2800" dirty="0" smtClean="0"/>
              <a:t>Need to develop tools to prioritise sites</a:t>
            </a:r>
          </a:p>
          <a:p>
            <a:r>
              <a:rPr lang="en-GB" sz="2800" dirty="0" smtClean="0"/>
              <a:t>3 year crashes fitted to network and processed with SCRIM data</a:t>
            </a:r>
          </a:p>
          <a:p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720"/>
          </a:xfrm>
        </p:spPr>
        <p:txBody>
          <a:bodyPr/>
          <a:lstStyle/>
          <a:p>
            <a:pPr algn="l"/>
            <a:r>
              <a:rPr lang="en-GB" sz="3200" b="1" dirty="0" smtClean="0"/>
              <a:t>Prioritisation model</a:t>
            </a:r>
            <a:endParaRPr lang="en-GB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9942571" cy="40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7772400" cy="825624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 site priorities</a:t>
            </a:r>
            <a:endParaRPr lang="en-GB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6912768" cy="41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050"/>
          </a:xfrm>
        </p:spPr>
        <p:txBody>
          <a:bodyPr/>
          <a:lstStyle/>
          <a:p>
            <a:pPr algn="l"/>
            <a:r>
              <a:rPr lang="en-GB" sz="3200" b="1" dirty="0" smtClean="0"/>
              <a:t>Deficiency listing</a:t>
            </a:r>
            <a:endParaRPr lang="en-GB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5614392" cy="4395787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Separate lists for each borough/ TfL</a:t>
            </a:r>
          </a:p>
          <a:p>
            <a:r>
              <a:rPr lang="en-GB" sz="2400" dirty="0" smtClean="0">
                <a:latin typeface="Verdana" pitchFamily="34" charset="0"/>
              </a:rPr>
              <a:t>Updated annually with SCRIM survey and 1 year of crash data</a:t>
            </a:r>
          </a:p>
          <a:p>
            <a:r>
              <a:rPr lang="en-GB" sz="2400" dirty="0" smtClean="0">
                <a:latin typeface="Verdana" pitchFamily="34" charset="0"/>
              </a:rPr>
              <a:t>Provided as listing and GIS layers</a:t>
            </a:r>
          </a:p>
          <a:p>
            <a:r>
              <a:rPr lang="en-GB" sz="2400" dirty="0" smtClean="0">
                <a:latin typeface="Verdana" pitchFamily="34" charset="0"/>
              </a:rPr>
              <a:t>Boroughs encouraged to set investigation standards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No of sites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Extent of deficiency 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Priority sites</a:t>
            </a:r>
          </a:p>
          <a:p>
            <a:endParaRPr lang="en-GB" sz="2800" dirty="0" smtClean="0"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12" y="3573016"/>
            <a:ext cx="3995935" cy="299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786563" cy="85725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</a:rPr>
              <a:t>Example Deficiency Map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551912" cy="48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050"/>
          </a:xfrm>
        </p:spPr>
        <p:txBody>
          <a:bodyPr/>
          <a:lstStyle/>
          <a:p>
            <a:pPr algn="l"/>
            <a:r>
              <a:rPr lang="en-GB" sz="3200" b="1" dirty="0" smtClean="0"/>
              <a:t>Pan London listing</a:t>
            </a:r>
            <a:endParaRPr lang="en-GB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5832648" cy="4395787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Desire to establish method to allocate centrally held funding to TfL and 33 boroughs</a:t>
            </a:r>
          </a:p>
          <a:p>
            <a:r>
              <a:rPr lang="en-GB" sz="2400" dirty="0" smtClean="0">
                <a:latin typeface="Verdana" pitchFamily="34" charset="0"/>
              </a:rPr>
              <a:t>Concern that the deficiency listing identified priority 1 sites with 1 accident where case to treat was marginal</a:t>
            </a:r>
          </a:p>
          <a:p>
            <a:r>
              <a:rPr lang="en-GB" sz="2400" dirty="0" smtClean="0">
                <a:latin typeface="Verdana" pitchFamily="34" charset="0"/>
              </a:rPr>
              <a:t>TFL allocate funding and required transparency</a:t>
            </a:r>
          </a:p>
          <a:p>
            <a:r>
              <a:rPr lang="en-GB" sz="2400" dirty="0" smtClean="0">
                <a:latin typeface="Verdana" pitchFamily="34" charset="0"/>
              </a:rPr>
              <a:t>Methodology agreed with project board</a:t>
            </a:r>
          </a:p>
          <a:p>
            <a:endParaRPr lang="en-GB" sz="2800" dirty="0" smtClean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10" y="1819251"/>
            <a:ext cx="2940472" cy="235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10" y="4509120"/>
            <a:ext cx="2940472" cy="220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050"/>
          </a:xfrm>
        </p:spPr>
        <p:txBody>
          <a:bodyPr/>
          <a:lstStyle/>
          <a:p>
            <a:pPr algn="l"/>
            <a:r>
              <a:rPr lang="en-GB" sz="3200" b="1" dirty="0" smtClean="0"/>
              <a:t>Pan London listing</a:t>
            </a:r>
            <a:endParaRPr lang="en-GB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5470376" cy="4395787"/>
          </a:xfrm>
        </p:spPr>
        <p:txBody>
          <a:bodyPr/>
          <a:lstStyle/>
          <a:p>
            <a:r>
              <a:rPr lang="en-GB" sz="2800" dirty="0" smtClean="0">
                <a:latin typeface="Verdana" pitchFamily="34" charset="0"/>
              </a:rPr>
              <a:t>Methodology considers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SCRIM deficiency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Wet crash numbers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Dry crash numbers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Crash severity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Site length</a:t>
            </a:r>
          </a:p>
          <a:p>
            <a:pPr lvl="1"/>
            <a:r>
              <a:rPr lang="en-GB" sz="2400" dirty="0" smtClean="0">
                <a:latin typeface="Verdana" pitchFamily="34" charset="0"/>
              </a:rPr>
              <a:t>Traffic flows</a:t>
            </a:r>
          </a:p>
          <a:p>
            <a:r>
              <a:rPr lang="en-GB" sz="2400" dirty="0" smtClean="0">
                <a:latin typeface="Verdana" pitchFamily="34" charset="0"/>
              </a:rPr>
              <a:t>To apply a site score to all the sites listed in London</a:t>
            </a:r>
          </a:p>
          <a:p>
            <a:endParaRPr lang="en-GB" sz="2800" dirty="0" smtClean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3446698" cy="46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6254552" cy="764704"/>
          </a:xfrm>
          <a:ln/>
        </p:spPr>
        <p:txBody>
          <a:bodyPr anchor="t"/>
          <a:lstStyle/>
          <a:p>
            <a:pPr algn="l" eaLnBrk="1" hangingPunct="1"/>
            <a:r>
              <a:rPr lang="en-GB" sz="3200" b="1" dirty="0" smtClean="0"/>
              <a:t>Benefits of the skid policy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56556"/>
              </p:ext>
            </p:extLst>
          </p:nvPr>
        </p:nvGraphicFramePr>
        <p:xfrm>
          <a:off x="251520" y="1340768"/>
          <a:ext cx="8640960" cy="5301210"/>
        </p:xfrm>
        <a:graphic>
          <a:graphicData uri="http://schemas.openxmlformats.org/drawingml/2006/table">
            <a:tbl>
              <a:tblPr/>
              <a:tblGrid>
                <a:gridCol w="2541459"/>
                <a:gridCol w="1588412"/>
                <a:gridCol w="1508990"/>
                <a:gridCol w="1508992"/>
                <a:gridCol w="1493107"/>
              </a:tblGrid>
              <a:tr h="6202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Site 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Network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Targeted approach SC ≤ IL-.1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894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Accidents saved in 10 years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First year rate of return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Accidents saved in 10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First year rate of return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3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Approach to pedestrian crossing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Approach to junctions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Approach to roundabout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Gradient 5 –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Single bend &lt; 100m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Single bend &gt;100&lt;250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Dual non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Single non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7772400" cy="908720"/>
          </a:xfrm>
        </p:spPr>
        <p:txBody>
          <a:bodyPr/>
          <a:lstStyle/>
          <a:p>
            <a:pPr algn="l"/>
            <a:r>
              <a:rPr lang="en-GB" sz="3200" b="1" dirty="0" smtClean="0"/>
              <a:t>The road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indent="0">
              <a:buFontTx/>
              <a:buNone/>
              <a:defRPr/>
            </a:pPr>
            <a:endParaRPr lang="en-GB" i="1" dirty="0" smtClean="0">
              <a:latin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412776"/>
            <a:ext cx="6336704" cy="3240360"/>
          </a:xfrm>
        </p:spPr>
        <p:txBody>
          <a:bodyPr/>
          <a:lstStyle/>
          <a:p>
            <a:pPr algn="ctr">
              <a:buNone/>
            </a:pPr>
            <a:r>
              <a:rPr lang="en-GB" sz="2800" b="1" dirty="0" smtClean="0"/>
              <a:t>London main road network</a:t>
            </a:r>
            <a:endParaRPr lang="en-GB" sz="2800" dirty="0" smtClean="0"/>
          </a:p>
          <a:p>
            <a:r>
              <a:rPr lang="en-GB" sz="2800" dirty="0" smtClean="0"/>
              <a:t>2156 km overall network length</a:t>
            </a:r>
          </a:p>
          <a:p>
            <a:r>
              <a:rPr lang="en-GB" sz="2800" dirty="0" smtClean="0"/>
              <a:t>585km Transport for London Road network </a:t>
            </a:r>
          </a:p>
          <a:p>
            <a:r>
              <a:rPr lang="en-GB" sz="2800" dirty="0" smtClean="0"/>
              <a:t>1,571km of Borough Principal Roads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>
          <a:xfrm>
            <a:off x="5103259" y="4552949"/>
            <a:ext cx="3810000" cy="22914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85813"/>
          </a:xfrm>
        </p:spPr>
        <p:txBody>
          <a:bodyPr/>
          <a:lstStyle/>
          <a:p>
            <a:pPr algn="l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Summary of the Process </a:t>
            </a:r>
          </a:p>
        </p:txBody>
      </p:sp>
      <p:pic>
        <p:nvPicPr>
          <p:cNvPr id="4099" name="Picture 1" descr="lotaglogo_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938"/>
            <a:ext cx="1143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786188" y="1214438"/>
            <a:ext cx="1643062" cy="8572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Annual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skid 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0750" y="2143125"/>
            <a:ext cx="2143125" cy="7858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site category and IL’s on 3 year cycle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4375" y="4286250"/>
            <a:ext cx="2500313" cy="6429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Produce deficiency lists for current year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500" y="2357438"/>
            <a:ext cx="2500313" cy="12144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crash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for current year and produce 3 year averages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71813" y="5500688"/>
            <a:ext cx="2500312" cy="12144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Investigate deficient sites  in priority order within limits of resources available.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00750" y="3357563"/>
            <a:ext cx="2357438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 for maintenance in priority order within funds available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43625" y="4929188"/>
            <a:ext cx="2143125" cy="7858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site category and IL’s</a:t>
            </a:r>
          </a:p>
        </p:txBody>
      </p:sp>
      <p:sp>
        <p:nvSpPr>
          <p:cNvPr id="14" name="Oval 13"/>
          <p:cNvSpPr/>
          <p:nvPr/>
        </p:nvSpPr>
        <p:spPr>
          <a:xfrm>
            <a:off x="3786189" y="3214687"/>
            <a:ext cx="1785936" cy="150018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Borough/</a:t>
            </a:r>
          </a:p>
          <a:p>
            <a:pPr algn="ctr">
              <a:defRPr/>
            </a:pPr>
            <a:r>
              <a:rPr lang="en-GB" sz="16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TfL</a:t>
            </a:r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databases</a:t>
            </a:r>
            <a:endParaRPr lang="en-GB" sz="1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57688" y="2071688"/>
            <a:ext cx="500062" cy="10715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Bent Arrow 16"/>
          <p:cNvSpPr/>
          <p:nvPr/>
        </p:nvSpPr>
        <p:spPr>
          <a:xfrm flipV="1">
            <a:off x="1857375" y="5072063"/>
            <a:ext cx="1071563" cy="1428750"/>
          </a:xfrm>
          <a:prstGeom prst="bentArrow">
            <a:avLst>
              <a:gd name="adj1" fmla="val 1670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 flipV="1">
            <a:off x="2321719" y="964407"/>
            <a:ext cx="642937" cy="1714500"/>
          </a:xfrm>
          <a:prstGeom prst="bentArrow">
            <a:avLst>
              <a:gd name="adj1" fmla="val 2648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6200000" flipV="1">
            <a:off x="6286501" y="5357812"/>
            <a:ext cx="500062" cy="1357313"/>
          </a:xfrm>
          <a:prstGeom prst="bentArrow">
            <a:avLst>
              <a:gd name="adj1" fmla="val 3922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 flipV="1">
            <a:off x="5643563" y="1357313"/>
            <a:ext cx="1357312" cy="714375"/>
          </a:xfrm>
          <a:prstGeom prst="bentArrow">
            <a:avLst>
              <a:gd name="adj1" fmla="val 2248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6929438" y="457200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Up Arrow 22"/>
          <p:cNvSpPr/>
          <p:nvPr/>
        </p:nvSpPr>
        <p:spPr>
          <a:xfrm>
            <a:off x="6858000" y="3000375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1785938" y="3643313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7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050"/>
          </a:xfrm>
        </p:spPr>
        <p:txBody>
          <a:bodyPr/>
          <a:lstStyle/>
          <a:p>
            <a:r>
              <a:rPr lang="en-GB" sz="3200" b="1" dirty="0" smtClean="0"/>
              <a:t>Conclusions</a:t>
            </a:r>
            <a:endParaRPr lang="en-GB" sz="32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5326360" cy="4395787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Evidence based approach to setting IL’s introduced</a:t>
            </a:r>
          </a:p>
          <a:p>
            <a:r>
              <a:rPr lang="en-GB" sz="2400" dirty="0" smtClean="0">
                <a:latin typeface="Verdana" pitchFamily="34" charset="0"/>
              </a:rPr>
              <a:t>Methodology  to prioritise sites London wide established</a:t>
            </a:r>
          </a:p>
          <a:p>
            <a:r>
              <a:rPr lang="en-GB" sz="2400" dirty="0" smtClean="0">
                <a:latin typeface="Verdana" pitchFamily="34" charset="0"/>
              </a:rPr>
              <a:t>Resulted in fair allocation of funding from TfL</a:t>
            </a:r>
          </a:p>
          <a:p>
            <a:r>
              <a:rPr lang="en-GB" sz="2400" dirty="0" smtClean="0">
                <a:latin typeface="Verdana" pitchFamily="34" charset="0"/>
              </a:rPr>
              <a:t>Individual highway authorities maintain their independence but within the strength of a single skid policy across London’s primary network.</a:t>
            </a:r>
          </a:p>
          <a:p>
            <a:endParaRPr lang="en-GB" sz="2400" dirty="0" smtClean="0">
              <a:latin typeface="Verdana" pitchFamily="34" charset="0"/>
            </a:endParaRPr>
          </a:p>
          <a:p>
            <a:endParaRPr lang="en-GB" sz="2800" dirty="0" smtClean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"/>
          <a:stretch/>
        </p:blipFill>
        <p:spPr>
          <a:xfrm>
            <a:off x="5580112" y="4293096"/>
            <a:ext cx="3449554" cy="210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7377"/>
            <a:ext cx="7772400" cy="854089"/>
          </a:xfrm>
        </p:spPr>
        <p:txBody>
          <a:bodyPr/>
          <a:lstStyle/>
          <a:p>
            <a:pPr algn="l"/>
            <a:r>
              <a:rPr lang="en-GB" sz="3200" b="1" dirty="0" smtClean="0"/>
              <a:t>Thank you</a:t>
            </a:r>
            <a:endParaRPr lang="en-GB" sz="32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1" y="1916831"/>
            <a:ext cx="7388805" cy="46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7772400" cy="908720"/>
          </a:xfrm>
        </p:spPr>
        <p:txBody>
          <a:bodyPr/>
          <a:lstStyle/>
          <a:p>
            <a:pPr algn="l"/>
            <a:r>
              <a:rPr lang="en-GB" sz="3200" b="1" dirty="0" smtClean="0"/>
              <a:t>Governance arrangements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indent="0">
              <a:buFontTx/>
              <a:buNone/>
              <a:defRPr/>
            </a:pPr>
            <a:endParaRPr lang="en-GB" i="1" dirty="0" smtClean="0">
              <a:latin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84784"/>
            <a:ext cx="5686400" cy="4683224"/>
          </a:xfrm>
        </p:spPr>
        <p:txBody>
          <a:bodyPr/>
          <a:lstStyle/>
          <a:p>
            <a:r>
              <a:rPr lang="en-GB" sz="2400" dirty="0" smtClean="0"/>
              <a:t>Transport for London (</a:t>
            </a:r>
            <a:r>
              <a:rPr lang="en-GB" sz="2400" dirty="0" err="1" smtClean="0"/>
              <a:t>TfL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32 Boroughs and the City of London</a:t>
            </a:r>
          </a:p>
          <a:p>
            <a:r>
              <a:rPr lang="en-GB" sz="2400" dirty="0" smtClean="0"/>
              <a:t>All are highway authorities with own policies, budgets and different priorities</a:t>
            </a:r>
          </a:p>
          <a:p>
            <a:r>
              <a:rPr lang="en-GB" sz="2400" dirty="0" smtClean="0"/>
              <a:t>London Mayor’s Transport Strategy (MTS) sets out the overall transport objectives</a:t>
            </a:r>
          </a:p>
          <a:p>
            <a:r>
              <a:rPr lang="en-GB" sz="2400" dirty="0" smtClean="0"/>
              <a:t>TfL allocate ‘London wide’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money to Boroughs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916831"/>
            <a:ext cx="2736304" cy="415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720"/>
          </a:xfrm>
        </p:spPr>
        <p:txBody>
          <a:bodyPr/>
          <a:lstStyle/>
          <a:p>
            <a:pPr algn="l"/>
            <a:r>
              <a:rPr lang="en-GB" sz="3200" b="1" dirty="0" smtClean="0"/>
              <a:t>Project aim – to support the MTS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indent="0">
              <a:buFontTx/>
              <a:buNone/>
              <a:defRPr/>
            </a:pPr>
            <a:endParaRPr lang="en-GB" i="1" dirty="0" smtClean="0">
              <a:latin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274" y="1196752"/>
            <a:ext cx="8943213" cy="3888432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 </a:t>
            </a:r>
            <a:r>
              <a:rPr lang="en-GB" sz="2400" dirty="0" smtClean="0"/>
              <a:t>‘</a:t>
            </a:r>
            <a:r>
              <a:rPr lang="en-GB" sz="2400" b="1" i="1" dirty="0" smtClean="0"/>
              <a:t>safer roads through better </a:t>
            </a:r>
          </a:p>
          <a:p>
            <a:pPr>
              <a:buNone/>
            </a:pPr>
            <a:r>
              <a:rPr lang="en-GB" sz="2400" b="1" i="1" dirty="0" smtClean="0"/>
              <a:t>design and road safety engineering’</a:t>
            </a:r>
            <a:endParaRPr lang="en-GB" sz="2800" dirty="0" smtClean="0"/>
          </a:p>
          <a:p>
            <a:r>
              <a:rPr lang="en-GB" sz="2400" dirty="0" smtClean="0"/>
              <a:t>To take a risk based approach to setting investigatory levels</a:t>
            </a:r>
          </a:p>
          <a:p>
            <a:r>
              <a:rPr lang="en-GB" sz="2400" dirty="0" smtClean="0"/>
              <a:t>To develop a common approach to the management of skidding resistance throughout the city</a:t>
            </a:r>
          </a:p>
          <a:p>
            <a:r>
              <a:rPr lang="en-GB" sz="2400" dirty="0" smtClean="0"/>
              <a:t>Provide tools and guidance for the Borough Engineers to apply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4286537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08720"/>
          </a:xfrm>
        </p:spPr>
        <p:txBody>
          <a:bodyPr/>
          <a:lstStyle/>
          <a:p>
            <a:pPr algn="l"/>
            <a:r>
              <a:rPr lang="en-GB" sz="3200" b="1" dirty="0" smtClean="0"/>
              <a:t>Project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0" y="1981200"/>
            <a:ext cx="3810000" cy="4114800"/>
          </a:xfrm>
        </p:spPr>
        <p:txBody>
          <a:bodyPr/>
          <a:lstStyle/>
          <a:p>
            <a:pPr indent="0">
              <a:buFontTx/>
              <a:buNone/>
              <a:defRPr/>
            </a:pPr>
            <a:endParaRPr lang="en-GB" i="1" dirty="0" smtClean="0">
              <a:latin typeface="Verdana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96106"/>
              </p:ext>
            </p:extLst>
          </p:nvPr>
        </p:nvGraphicFramePr>
        <p:xfrm>
          <a:off x="251520" y="1484784"/>
          <a:ext cx="4608512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Year</a:t>
                      </a:r>
                      <a:endParaRPr lang="en-GB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Outcomes</a:t>
                      </a:r>
                      <a:endParaRPr lang="en-GB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2008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Establish site categories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2008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Detailed crash study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2009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Training</a:t>
                      </a:r>
                    </a:p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Guidance and policy documents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2010</a:t>
                      </a:r>
                      <a:endParaRPr lang="en-GB" sz="2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Deficiency listing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2011</a:t>
                      </a:r>
                      <a:endParaRPr lang="en-GB" sz="24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Deficiency listing</a:t>
                      </a: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Pan London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weighting</a:t>
                      </a:r>
                    </a:p>
                    <a:p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Reviews</a:t>
                      </a:r>
                    </a:p>
                    <a:p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Further training</a:t>
                      </a:r>
                      <a:endParaRPr lang="en-GB" sz="24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/>
        </p:blipFill>
        <p:spPr bwMode="auto">
          <a:xfrm>
            <a:off x="5110498" y="3140968"/>
            <a:ext cx="4009410" cy="24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0138"/>
            <a:ext cx="7772400" cy="878582"/>
          </a:xfrm>
        </p:spPr>
        <p:txBody>
          <a:bodyPr/>
          <a:lstStyle/>
          <a:p>
            <a:pPr algn="l"/>
            <a:r>
              <a:rPr lang="en-GB" sz="3200" b="1" dirty="0" smtClean="0"/>
              <a:t>Measurement of skid</a:t>
            </a:r>
            <a:r>
              <a:rPr lang="en-GB" sz="3200" dirty="0" smtClean="0"/>
              <a:t> </a:t>
            </a:r>
            <a:r>
              <a:rPr lang="en-GB" sz="3200" b="1" dirty="0" smtClean="0"/>
              <a:t>resistance</a:t>
            </a:r>
            <a:endParaRPr lang="en-GB" sz="3200" b="1" baseline="3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0" y="1595009"/>
            <a:ext cx="6596236" cy="4947177"/>
          </a:xfrm>
        </p:spPr>
      </p:pic>
      <p:sp>
        <p:nvSpPr>
          <p:cNvPr id="2" name="TextBox 1"/>
          <p:cNvSpPr txBox="1"/>
          <p:nvPr/>
        </p:nvSpPr>
        <p:spPr>
          <a:xfrm>
            <a:off x="1979712" y="5205355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Surveys </a:t>
            </a:r>
            <a:r>
              <a:rPr lang="en-GB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carried out annually using SCRIM</a:t>
            </a:r>
            <a:r>
              <a:rPr lang="en-GB" sz="28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® </a:t>
            </a: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 the whole network</a:t>
            </a: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685800" y="928688"/>
            <a:ext cx="4600575" cy="857250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Approach to Junctions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7864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929313" y="1928813"/>
            <a:ext cx="30718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length of an Approaches to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Junctions 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nominally 50m leading up to the junction and the length across the junction.  This may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include 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start of a new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section. 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166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Establishing site categories</a:t>
            </a:r>
            <a:endParaRPr lang="en-GB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685800" y="857250"/>
            <a:ext cx="3743325" cy="895350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Multiple Junction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084"/>
            <a:ext cx="59880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215063" y="1928813"/>
            <a:ext cx="25003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Where there were occurrences of multiple junctions or other busy accesses the Approach to Junction categories were joined together.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Establishing site categories</a:t>
            </a:r>
            <a:endParaRPr lang="en-GB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4386263" cy="642938"/>
          </a:xfrm>
        </p:spPr>
        <p:txBody>
          <a:bodyPr/>
          <a:lstStyle/>
          <a:p>
            <a:r>
              <a:rPr lang="en-GB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Approach to crossings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8" y="1928813"/>
            <a:ext cx="643731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786563" y="2060848"/>
            <a:ext cx="20716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50m approach and extent of </a:t>
            </a:r>
            <a:r>
              <a:rPr lang="en-GB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pedestrian crossings </a:t>
            </a:r>
            <a:r>
              <a:rPr lang="en-GB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were categorised</a:t>
            </a:r>
            <a:r>
              <a:rPr lang="en-GB" sz="24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Establishing site categories</a:t>
            </a:r>
            <a:endParaRPr lang="en-GB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dm_red">
  <a:themeElements>
    <a:clrScheme name="wdm_r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dm_r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dm_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m_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m_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6012</TotalTime>
  <Words>779</Words>
  <Application>Microsoft Office PowerPoint</Application>
  <PresentationFormat>On-screen Show (4:3)</PresentationFormat>
  <Paragraphs>188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wdm_red</vt:lpstr>
      <vt:lpstr>PowerPoint Presentation</vt:lpstr>
      <vt:lpstr>The road network</vt:lpstr>
      <vt:lpstr>Governance arrangements</vt:lpstr>
      <vt:lpstr>Project aim – to support the MTS</vt:lpstr>
      <vt:lpstr>Project outcomes</vt:lpstr>
      <vt:lpstr>Measurement of skid resistance</vt:lpstr>
      <vt:lpstr>Approach to Junctions</vt:lpstr>
      <vt:lpstr>Multiple Junction</vt:lpstr>
      <vt:lpstr>Approach to crossings</vt:lpstr>
      <vt:lpstr>Crash rate vs skid resistance study</vt:lpstr>
      <vt:lpstr>Advice given on factors to consider when establishing investigatory levels</vt:lpstr>
      <vt:lpstr>Deficiency listing</vt:lpstr>
      <vt:lpstr>Prioritisation model</vt:lpstr>
      <vt:lpstr>2010 site priorities</vt:lpstr>
      <vt:lpstr>Deficiency listing</vt:lpstr>
      <vt:lpstr>Example Deficiency Map</vt:lpstr>
      <vt:lpstr>Pan London listing</vt:lpstr>
      <vt:lpstr>Pan London listing</vt:lpstr>
      <vt:lpstr>Benefits of the skid policy</vt:lpstr>
      <vt:lpstr>A Summary of the Process </vt:lpstr>
      <vt:lpstr>Conclusions</vt:lpstr>
      <vt:lpstr>Thank you</vt:lpstr>
    </vt:vector>
  </TitlesOfParts>
  <Company>WDM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Schemes from SCANNER Data</dc:title>
  <dc:creator>malcolmr</dc:creator>
  <cp:lastModifiedBy>Chris Kennedy</cp:lastModifiedBy>
  <cp:revision>479</cp:revision>
  <dcterms:created xsi:type="dcterms:W3CDTF">2006-03-16T09:43:17Z</dcterms:created>
  <dcterms:modified xsi:type="dcterms:W3CDTF">2011-05-14T21:52:32Z</dcterms:modified>
</cp:coreProperties>
</file>