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  <p:sldMasterId id="2147484471" r:id="rId2"/>
  </p:sldMasterIdLst>
  <p:notesMasterIdLst>
    <p:notesMasterId r:id="rId28"/>
  </p:notesMasterIdLst>
  <p:sldIdLst>
    <p:sldId id="256" r:id="rId3"/>
    <p:sldId id="336" r:id="rId4"/>
    <p:sldId id="340" r:id="rId5"/>
    <p:sldId id="342" r:id="rId6"/>
    <p:sldId id="343" r:id="rId7"/>
    <p:sldId id="345" r:id="rId8"/>
    <p:sldId id="352" r:id="rId9"/>
    <p:sldId id="348" r:id="rId10"/>
    <p:sldId id="347" r:id="rId11"/>
    <p:sldId id="353" r:id="rId12"/>
    <p:sldId id="360" r:id="rId13"/>
    <p:sldId id="338" r:id="rId14"/>
    <p:sldId id="354" r:id="rId15"/>
    <p:sldId id="339" r:id="rId16"/>
    <p:sldId id="344" r:id="rId17"/>
    <p:sldId id="346" r:id="rId18"/>
    <p:sldId id="327" r:id="rId19"/>
    <p:sldId id="335" r:id="rId20"/>
    <p:sldId id="351" r:id="rId21"/>
    <p:sldId id="332" r:id="rId22"/>
    <p:sldId id="337" r:id="rId23"/>
    <p:sldId id="359" r:id="rId24"/>
    <p:sldId id="357" r:id="rId25"/>
    <p:sldId id="325" r:id="rId26"/>
    <p:sldId id="361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00"/>
    <a:srgbClr val="FFFF00"/>
    <a:srgbClr val="4AB6B3"/>
    <a:srgbClr val="9900FF"/>
    <a:srgbClr val="FF0000"/>
    <a:srgbClr val="4D4D4D"/>
    <a:srgbClr val="006600"/>
    <a:srgbClr val="738D88"/>
    <a:srgbClr val="90B1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6234" autoAdjust="0"/>
  </p:normalViewPr>
  <p:slideViewPr>
    <p:cSldViewPr>
      <p:cViewPr varScale="1">
        <p:scale>
          <a:sx n="57" d="100"/>
          <a:sy n="57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29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Data\Grada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49722390470568E-2"/>
          <c:y val="3.1189509514435696E-2"/>
          <c:w val="0.61157303654351125"/>
          <c:h val="0.78031352526246545"/>
        </c:manualLayout>
      </c:layout>
      <c:scatterChart>
        <c:scatterStyle val="smoothMarker"/>
        <c:ser>
          <c:idx val="2"/>
          <c:order val="0"/>
          <c:tx>
            <c:v>Open graded friction course constructed in 1972</c:v>
          </c:tx>
          <c:spPr>
            <a:ln w="63500">
              <a:solidFill>
                <a:srgbClr val="0070C0"/>
              </a:solidFill>
              <a:prstDash val="sysDash"/>
            </a:ln>
          </c:spPr>
          <c:marker>
            <c:symbol val="circle"/>
            <c:size val="12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Sheet1!$A$4:$A$19</c:f>
              <c:numCache>
                <c:formatCode>General</c:formatCode>
                <c:ptCount val="16"/>
                <c:pt idx="0">
                  <c:v>37.5</c:v>
                </c:pt>
                <c:pt idx="1">
                  <c:v>25</c:v>
                </c:pt>
                <c:pt idx="2">
                  <c:v>22.4</c:v>
                </c:pt>
                <c:pt idx="3">
                  <c:v>19</c:v>
                </c:pt>
                <c:pt idx="4">
                  <c:v>12.5</c:v>
                </c:pt>
                <c:pt idx="5">
                  <c:v>9.5</c:v>
                </c:pt>
                <c:pt idx="6">
                  <c:v>4.75</c:v>
                </c:pt>
                <c:pt idx="7">
                  <c:v>2.36</c:v>
                </c:pt>
                <c:pt idx="8">
                  <c:v>2</c:v>
                </c:pt>
                <c:pt idx="9">
                  <c:v>1.1800000000000024</c:v>
                </c:pt>
                <c:pt idx="10">
                  <c:v>0.60000000000000064</c:v>
                </c:pt>
                <c:pt idx="11">
                  <c:v>0.42500000000000032</c:v>
                </c:pt>
                <c:pt idx="12">
                  <c:v>0.30000000000000032</c:v>
                </c:pt>
                <c:pt idx="13">
                  <c:v>0.18000000000000024</c:v>
                </c:pt>
                <c:pt idx="14">
                  <c:v>0.15000000000000024</c:v>
                </c:pt>
                <c:pt idx="15">
                  <c:v>7.5000000000000136E-2</c:v>
                </c:pt>
              </c:numCache>
            </c:numRef>
          </c:xVal>
          <c:yVal>
            <c:numRef>
              <c:f>Sheet1!$D$4:$D$19</c:f>
              <c:numCache>
                <c:formatCode>General</c:formatCode>
                <c:ptCount val="16"/>
                <c:pt idx="4">
                  <c:v>100</c:v>
                </c:pt>
                <c:pt idx="5">
                  <c:v>98</c:v>
                </c:pt>
                <c:pt idx="6">
                  <c:v>41</c:v>
                </c:pt>
                <c:pt idx="7">
                  <c:v>18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</c:numCache>
            </c:numRef>
          </c:yVal>
          <c:smooth val="1"/>
        </c:ser>
        <c:ser>
          <c:idx val="0"/>
          <c:order val="1"/>
          <c:tx>
            <c:v>Dense graded overlay constructed in 1995</c:v>
          </c:tx>
          <c:spPr>
            <a:ln w="60325">
              <a:solidFill>
                <a:sysClr val="windowText" lastClr="000000"/>
              </a:solidFill>
            </a:ln>
          </c:spPr>
          <c:marker>
            <c:symbol val="diamond"/>
            <c:size val="13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Sheet1!$A$7:$A$19</c:f>
              <c:numCache>
                <c:formatCode>General</c:formatCode>
                <c:ptCount val="13"/>
                <c:pt idx="0">
                  <c:v>19</c:v>
                </c:pt>
                <c:pt idx="1">
                  <c:v>12.5</c:v>
                </c:pt>
                <c:pt idx="2">
                  <c:v>9.5</c:v>
                </c:pt>
                <c:pt idx="3">
                  <c:v>4.75</c:v>
                </c:pt>
                <c:pt idx="4">
                  <c:v>2.36</c:v>
                </c:pt>
                <c:pt idx="5">
                  <c:v>2</c:v>
                </c:pt>
                <c:pt idx="6">
                  <c:v>1.1800000000000024</c:v>
                </c:pt>
                <c:pt idx="7">
                  <c:v>0.60000000000000064</c:v>
                </c:pt>
                <c:pt idx="8">
                  <c:v>0.42500000000000032</c:v>
                </c:pt>
                <c:pt idx="9">
                  <c:v>0.30000000000000032</c:v>
                </c:pt>
                <c:pt idx="10">
                  <c:v>0.18000000000000024</c:v>
                </c:pt>
                <c:pt idx="11">
                  <c:v>0.15000000000000024</c:v>
                </c:pt>
                <c:pt idx="12">
                  <c:v>7.5000000000000136E-2</c:v>
                </c:pt>
              </c:numCache>
            </c:numRef>
          </c:xVal>
          <c:yVal>
            <c:numRef>
              <c:f>Sheet1!$C$7:$C$19</c:f>
              <c:numCache>
                <c:formatCode>General</c:formatCode>
                <c:ptCount val="13"/>
                <c:pt idx="0">
                  <c:v>100</c:v>
                </c:pt>
                <c:pt idx="1">
                  <c:v>91</c:v>
                </c:pt>
                <c:pt idx="2">
                  <c:v>78</c:v>
                </c:pt>
                <c:pt idx="3">
                  <c:v>51</c:v>
                </c:pt>
                <c:pt idx="4">
                  <c:v>37</c:v>
                </c:pt>
                <c:pt idx="5">
                  <c:v>34.300000000000004</c:v>
                </c:pt>
                <c:pt idx="6">
                  <c:v>27</c:v>
                </c:pt>
                <c:pt idx="7">
                  <c:v>17</c:v>
                </c:pt>
                <c:pt idx="8">
                  <c:v>14</c:v>
                </c:pt>
                <c:pt idx="9">
                  <c:v>11</c:v>
                </c:pt>
                <c:pt idx="10">
                  <c:v>9</c:v>
                </c:pt>
                <c:pt idx="11">
                  <c:v>7</c:v>
                </c:pt>
                <c:pt idx="12">
                  <c:v>5</c:v>
                </c:pt>
              </c:numCache>
            </c:numRef>
          </c:yVal>
          <c:smooth val="1"/>
        </c:ser>
        <c:axId val="55771904"/>
        <c:axId val="55895552"/>
      </c:scatterChart>
      <c:valAx>
        <c:axId val="55771904"/>
        <c:scaling>
          <c:logBase val="10"/>
          <c:orientation val="maxMin"/>
          <c:max val="20"/>
          <c:min val="2.0000000000000039E-2"/>
        </c:scaling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Grain diameter (mm) </a:t>
                </a:r>
              </a:p>
            </c:rich>
          </c:tx>
          <c:layout/>
        </c:title>
        <c:numFmt formatCode="General" sourceLinked="1"/>
        <c:tickLblPos val="nextTo"/>
        <c:crossAx val="55895552"/>
        <c:crosses val="autoZero"/>
        <c:crossBetween val="midCat"/>
      </c:valAx>
      <c:valAx>
        <c:axId val="55895552"/>
        <c:scaling>
          <c:orientation val="minMax"/>
          <c:max val="100"/>
          <c:min val="0"/>
        </c:scaling>
        <c:axPos val="r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Percent finer by weight</a:t>
                </a:r>
              </a:p>
            </c:rich>
          </c:tx>
          <c:layout>
            <c:manualLayout>
              <c:xMode val="edge"/>
              <c:yMode val="edge"/>
              <c:x val="0.71473551383000311"/>
              <c:y val="0.21218606463254588"/>
            </c:manualLayout>
          </c:layout>
        </c:title>
        <c:numFmt formatCode="General" sourceLinked="1"/>
        <c:tickLblPos val="high"/>
        <c:crossAx val="55771904"/>
        <c:crossesAt val="20"/>
        <c:crossBetween val="midCat"/>
      </c:valAx>
    </c:plotArea>
    <c:legend>
      <c:legendPos val="r"/>
      <c:layout>
        <c:manualLayout>
          <c:xMode val="edge"/>
          <c:yMode val="edge"/>
          <c:x val="0.79590538562487512"/>
          <c:y val="6.0662934711286323E-2"/>
          <c:w val="0.1928766656571774"/>
          <c:h val="0.88882833005249484"/>
        </c:manualLayout>
      </c:layout>
    </c:legend>
    <c:plotVisOnly val="1"/>
    <c:dispBlanksAs val="span"/>
  </c:chart>
  <c:txPr>
    <a:bodyPr/>
    <a:lstStyle/>
    <a:p>
      <a:pPr>
        <a:defRPr sz="180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583C3EF-8A94-4F08-BA5E-1F9EBB7A8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B359A-3107-4E80-80D7-454DB3593B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map shows the limits of the overlay projectThe General Pavement Study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C593C-9F68-45FD-A5BF-B58B9CED4F1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3C3EF-8A94-4F08-BA5E-1F9EBB7A8A2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ADFC9-8456-4AB7-BA26-1F33E5DB4E5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45"/>
            <a:fld id="{EC1A4DE5-905E-47A8-A1B1-D2A81F5FA696}" type="slidenum">
              <a:rPr lang="en-US">
                <a:solidFill>
                  <a:prstClr val="black"/>
                </a:solidFill>
              </a:rPr>
              <a:pPr defTabSz="930745"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9F2B3D-9452-4F2D-AD88-0A7EB38C5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72A8-9F99-4854-868C-7D85D2838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370D-5216-40D5-AD99-AA5B087FD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-7938" y="1449388"/>
            <a:ext cx="9144001" cy="1825625"/>
          </a:xfrm>
          <a:prstGeom prst="rect">
            <a:avLst/>
          </a:prstGeom>
          <a:solidFill>
            <a:srgbClr val="4D504D"/>
          </a:solidFill>
          <a:ln w="57150" cmpd="thickTh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lvl1pPr>
              <a:defRPr sz="4400" i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endParaRPr lang="en-US" b="1" kern="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 l="26559" t="15987" r="63177" b="71680"/>
          <a:stretch>
            <a:fillRect/>
          </a:stretch>
        </p:blipFill>
        <p:spPr bwMode="auto">
          <a:xfrm>
            <a:off x="44450" y="6350"/>
            <a:ext cx="246856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88" y="1566837"/>
            <a:ext cx="8990073" cy="1606572"/>
          </a:xfrm>
          <a:noFill/>
          <a:ln w="57150" cmpd="thickThin">
            <a:noFill/>
          </a:ln>
        </p:spPr>
        <p:txBody>
          <a:bodyPr/>
          <a:lstStyle>
            <a:lvl1pPr>
              <a:defRPr sz="440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92600"/>
            <a:ext cx="64008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Authors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33338"/>
            <a:ext cx="14970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44" y="233329"/>
            <a:ext cx="8204256" cy="71278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/>
            </a:lvl1pPr>
            <a:lvl3pPr>
              <a:buClr>
                <a:srgbClr val="002060"/>
              </a:buClr>
              <a:defRPr/>
            </a:lvl3pPr>
            <a:lvl5pPr>
              <a:buClr>
                <a:srgbClr val="3333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27AE-375B-4415-8F33-C52D1EAB8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4013"/>
            <a:ext cx="2057400" cy="5741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4013"/>
            <a:ext cx="6019800" cy="5741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8113"/>
            <a:ext cx="55880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</a:rPr>
              <a:t>Center for Sustainable Transportation Infrastructure</a:t>
            </a: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1F3085-4CB8-4C18-8ED3-ABAD92DE58A3}" type="slidenum">
              <a:rPr lang="en-US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AF9C-2E00-45AE-896B-94D13AAEE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383E-37BB-4DF7-B406-3D06DDAF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31EA-BF7D-4E3C-8976-A59705BDF4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6E83-0C4F-49EF-8AD9-A5F5A6895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132F-CFAF-442B-A93A-F733DE2E0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75E5-F484-4752-A9C8-9E3D8242F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1EA1-DCBE-41BD-BFE0-FD266ADE8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EAA8586-D69A-4896-ACDC-CBE798F66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0" r:id="rId2"/>
    <p:sldLayoutId id="2147484468" r:id="rId3"/>
    <p:sldLayoutId id="2147484461" r:id="rId4"/>
    <p:sldLayoutId id="2147484462" r:id="rId5"/>
    <p:sldLayoutId id="2147484463" r:id="rId6"/>
    <p:sldLayoutId id="2147484464" r:id="rId7"/>
    <p:sldLayoutId id="2147484469" r:id="rId8"/>
    <p:sldLayoutId id="2147484470" r:id="rId9"/>
    <p:sldLayoutId id="2147484465" r:id="rId10"/>
    <p:sldLayoutId id="21474844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D3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E66C7D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E66C7D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233363"/>
            <a:ext cx="8204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66813"/>
            <a:ext cx="9144000" cy="269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00"/>
        </a:buClr>
        <a:buSzPct val="80000"/>
        <a:buFont typeface="Wingdings" pitchFamily="2" charset="2"/>
        <a:buChar char="§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Ø"/>
        <a:defRPr sz="28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im.sherwood@dot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mailto:flintsch@vt.edu" TargetMode="External"/><Relationship Id="rId4" Type="http://schemas.openxmlformats.org/officeDocument/2006/relationships/hyperlink" Target="mailto:roya.amjadi@dot.g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f2012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CBB0EC.5EACE27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696200" cy="2590800"/>
          </a:xfrm>
        </p:spPr>
        <p:txBody>
          <a:bodyPr/>
          <a:lstStyle/>
          <a:p>
            <a:pPr algn="l" eaLnBrk="1" hangingPunct="1">
              <a:spcBef>
                <a:spcPts val="1800"/>
              </a:spcBef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  <a:t>Jim Sherwood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</a:rPr>
              <a:t>, U. S. Federal Highway Administration, Turner Fairbank Highway Research Center, Infrastructure Research and Development</a:t>
            </a:r>
          </a:p>
          <a:p>
            <a:pPr algn="l" eaLnBrk="1" hangingPunct="1">
              <a:spcBef>
                <a:spcPts val="1800"/>
              </a:spcBef>
              <a:defRPr/>
            </a:pP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</a:rPr>
              <a:t>Roya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  <a:t> Amjadi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</a:rPr>
              <a:t>, U. S. Federal Highway Administration, Turner Fairbank Highway Research Center, Safety Research and Development</a:t>
            </a:r>
          </a:p>
          <a:p>
            <a:pPr algn="l" eaLnBrk="1" hangingPunct="1">
              <a:spcBef>
                <a:spcPts val="1800"/>
              </a:spcBef>
              <a:defRPr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</a:rPr>
              <a:t>Gerardo Flintsch, Center for Sustainable Transportation Infrastructure, Virginia Tech Transportation Institute</a:t>
            </a:r>
          </a:p>
          <a:p>
            <a:pPr algn="l" eaLnBrk="1" hangingPunct="1">
              <a:defRPr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</a:rPr>
              <a:t>			</a:t>
            </a:r>
          </a:p>
        </p:txBody>
      </p:sp>
      <p:sp>
        <p:nvSpPr>
          <p:cNvPr id="307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D9195FED-F86B-4AEF-A91F-E756EDB781A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524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sz="3400" b="1" dirty="0" smtClean="0">
                <a:solidFill>
                  <a:schemeClr val="tx1"/>
                </a:solidFill>
                <a:latin typeface="Times New Roman" pitchFamily="18" charset="0"/>
              </a:rPr>
              <a:t>Case Study:  Ran off the Road Crash Variation with Pavement Friction</a:t>
            </a:r>
            <a:r>
              <a:rPr sz="36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sz="3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sz="2800" b="1" dirty="0" smtClean="0">
                <a:solidFill>
                  <a:srgbClr val="002060"/>
                </a:solidFill>
                <a:latin typeface="Times New Roman" pitchFamily="18" charset="0"/>
              </a:rPr>
              <a:t>LTPP GPS 23-1001 and SPS 23-0500</a:t>
            </a:r>
            <a:r>
              <a:rPr sz="2800" b="1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sz="28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sz="2800" b="1" i="1" dirty="0" smtClean="0">
                <a:solidFill>
                  <a:srgbClr val="002060"/>
                </a:solidFill>
                <a:latin typeface="Times New Roman" pitchFamily="18" charset="0"/>
              </a:rPr>
              <a:t>Reduced Friction Effect on Safety</a:t>
            </a:r>
            <a:endParaRPr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789" y="235220"/>
            <a:ext cx="8854661" cy="831580"/>
            <a:chOff x="144789" y="108012"/>
            <a:chExt cx="8854661" cy="83158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12794" t="29760" r="37206" b="58975"/>
            <a:stretch>
              <a:fillRect/>
            </a:stretch>
          </p:blipFill>
          <p:spPr bwMode="auto">
            <a:xfrm>
              <a:off x="144789" y="116632"/>
              <a:ext cx="5844667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58271" t="27795" r="14167" b="61810"/>
            <a:stretch>
              <a:fillRect/>
            </a:stretch>
          </p:blipFill>
          <p:spPr bwMode="auto">
            <a:xfrm>
              <a:off x="5508104" y="108012"/>
              <a:ext cx="3491346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56672-5FD7-481C-AD76-404A64EFA62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6387" name="Chart 2"/>
          <p:cNvGraphicFramePr>
            <a:graphicFrameLocks/>
          </p:cNvGraphicFramePr>
          <p:nvPr/>
        </p:nvGraphicFramePr>
        <p:xfrm>
          <a:off x="812800" y="355600"/>
          <a:ext cx="7767638" cy="5938838"/>
        </p:xfrm>
        <a:graphic>
          <a:graphicData uri="http://schemas.openxmlformats.org/presentationml/2006/ole">
            <p:oleObj spid="_x0000_s16387" name="Worksheet" r:id="rId3" imgW="7772490" imgH="59435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78B85-6F82-449B-BA58-4496338FB5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19200" y="1524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Links have different lengths and AADTs</a:t>
            </a:r>
            <a:endParaRPr lang="en-US" sz="32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838200"/>
          <a:ext cx="8077202" cy="577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370"/>
                <a:gridCol w="1764031"/>
                <a:gridCol w="2209800"/>
                <a:gridCol w="2286001"/>
              </a:tblGrid>
              <a:tr h="47604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Link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numbers, Lengths, Average AADT for Before and After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9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 smtClean="0"/>
                        <a:t>Link number</a:t>
                      </a:r>
                      <a:endParaRPr lang="en-US" sz="2000" b="1" i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Length </a:t>
                      </a:r>
                      <a:r>
                        <a:rPr lang="en-US" sz="2000" b="1" i="1" dirty="0" err="1" smtClean="0"/>
                        <a:t>kM</a:t>
                      </a:r>
                      <a:endParaRPr lang="en-US" sz="2000" b="1" i="1" dirty="0" smtClean="0"/>
                    </a:p>
                    <a:p>
                      <a:pPr algn="ctr"/>
                      <a:r>
                        <a:rPr lang="en-US" sz="2000" b="1" i="1" dirty="0" smtClean="0"/>
                        <a:t>(mi)</a:t>
                      </a:r>
                      <a:endParaRPr lang="en-US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Average AADT</a:t>
                      </a:r>
                    </a:p>
                    <a:p>
                      <a:pPr algn="ctr"/>
                      <a:r>
                        <a:rPr lang="en-US" sz="2000" b="1" i="1" dirty="0" smtClean="0"/>
                        <a:t>1/1/85 to 7/1/95</a:t>
                      </a:r>
                      <a:endParaRPr lang="en-US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/>
                        <a:t>Average AADT </a:t>
                      </a:r>
                    </a:p>
                    <a:p>
                      <a:pPr algn="ctr"/>
                      <a:r>
                        <a:rPr lang="en-US" sz="2000" b="1" i="1" dirty="0" smtClean="0"/>
                        <a:t>7/1/95 to 11/1/04</a:t>
                      </a:r>
                      <a:endParaRPr lang="en-US" sz="2000" b="1" i="1" dirty="0"/>
                    </a:p>
                  </a:txBody>
                  <a:tcPr anchor="ctr"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190908909090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3.03 (1.88)</a:t>
                      </a:r>
                      <a:endParaRPr 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/>
                        <a:t>3536 VPD</a:t>
                      </a:r>
                    </a:p>
                    <a:p>
                      <a:pPr algn="ctr"/>
                      <a:endParaRPr lang="en-US" sz="5400" b="1" dirty="0" smtClean="0"/>
                    </a:p>
                    <a:p>
                      <a:pPr algn="ctr"/>
                      <a:endParaRPr lang="en-US" sz="5400" b="1" dirty="0"/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4222 VPD</a:t>
                      </a:r>
                      <a:endParaRPr lang="en-US" sz="4800" b="1" dirty="0"/>
                    </a:p>
                  </a:txBody>
                  <a:tcPr anchor="ctr"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190909009091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3.25 (2.02)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190909109092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3.77 (2.34)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190909209093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2.66 (1.65)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190909309094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1.30 (0.81)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190909409095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r>
                        <a:rPr lang="en-US" baseline="0" dirty="0" smtClean="0"/>
                        <a:t> (0.20)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190909509096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4.25 (2.64)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190909609097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r>
                        <a:rPr lang="en-US" baseline="0" dirty="0" smtClean="0"/>
                        <a:t> (0.44)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190909709098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3.93 (2.44)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190909809099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1.72 (1.07)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190909909100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 (1.31)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190910009713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 (0.20)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2862 VPD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3463 VPD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944563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Methodology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crashes increase in “After” period?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05800" cy="28956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/>
              <a:t>Compared crash rates for “Before” and “After” periods for each link.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/>
              <a:t>Crash Rate (crashes per 100 million Vehicle Miles Travelled):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Crash Rate= (# Crashes x 10</a:t>
            </a:r>
            <a:r>
              <a:rPr lang="en-US" sz="2400" b="1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/ (AADT x link length x days)</a:t>
            </a:r>
          </a:p>
          <a:p>
            <a:pPr>
              <a:buFont typeface="Wingdings 2" pitchFamily="18" charset="2"/>
              <a:buNone/>
              <a:defRPr/>
            </a:pPr>
            <a:endParaRPr lang="en-US" sz="2400" b="1" i="1" dirty="0" smtClean="0">
              <a:solidFill>
                <a:srgbClr val="00B0F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Note: Traffic volumes, speed limits, and number of lanes remained constant except for maintenance and rehabilitation.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5EFAA-D587-4881-9B78-AA27616427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23394-33E4-4BE3-B755-ACBDC826F9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9459" name="Chart 2"/>
          <p:cNvGraphicFramePr>
            <a:graphicFrameLocks/>
          </p:cNvGraphicFramePr>
          <p:nvPr/>
        </p:nvGraphicFramePr>
        <p:xfrm>
          <a:off x="736600" y="431800"/>
          <a:ext cx="7594600" cy="5613400"/>
        </p:xfrm>
        <a:graphic>
          <a:graphicData uri="http://schemas.openxmlformats.org/presentationml/2006/ole">
            <p:oleObj spid="_x0000_s19459" r:id="rId3" imgW="7596274" imgH="5614903" progId="Excel.Sheet.8">
              <p:embed/>
            </p:oleObj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33600" y="2981980"/>
            <a:ext cx="2209800" cy="523220"/>
            <a:chOff x="2133600" y="2981980"/>
            <a:chExt cx="2209800" cy="52322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133600" y="3276600"/>
              <a:ext cx="2209800" cy="1588"/>
            </a:xfrm>
            <a:prstGeom prst="straightConnector1">
              <a:avLst/>
            </a:prstGeom>
            <a:ln w="38100">
              <a:solidFill>
                <a:srgbClr val="FF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572905" y="2981980"/>
              <a:ext cx="119289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Before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0" y="1828800"/>
            <a:ext cx="1981200" cy="523220"/>
            <a:chOff x="2133600" y="1534180"/>
            <a:chExt cx="2209800" cy="52322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133600" y="1828800"/>
              <a:ext cx="2209800" cy="1588"/>
            </a:xfrm>
            <a:prstGeom prst="straightConnector1">
              <a:avLst/>
            </a:prstGeom>
            <a:ln w="38100">
              <a:solidFill>
                <a:srgbClr val="8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28546" y="1534180"/>
              <a:ext cx="111783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After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Methodology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i="1" dirty="0">
              <a:solidFill>
                <a:srgbClr val="4AB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3200" b="1" dirty="0" smtClean="0"/>
              <a:t>Results show that crashes increased for “After” period. </a:t>
            </a:r>
          </a:p>
          <a:p>
            <a:pPr>
              <a:spcBef>
                <a:spcPts val="2400"/>
              </a:spcBef>
            </a:pPr>
            <a:r>
              <a:rPr lang="en-US" sz="3200" b="1" dirty="0" smtClean="0"/>
              <a:t>Need to determine if crash increases in “After” period were related to lower skid number.</a:t>
            </a:r>
          </a:p>
          <a:p>
            <a:pPr>
              <a:spcBef>
                <a:spcPts val="2400"/>
              </a:spcBef>
            </a:pPr>
            <a:r>
              <a:rPr lang="en-US" sz="3200" b="1" dirty="0" smtClean="0"/>
              <a:t>Wet pavement crashes were used to examine the low skid influence on crashes.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629C6-4862-498B-B132-3D4515E6DD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10600" cy="762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Methodology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10600" cy="4572000"/>
          </a:xfrm>
        </p:spPr>
        <p:txBody>
          <a:bodyPr/>
          <a:lstStyle/>
          <a:p>
            <a:pPr marL="457200" indent="-457200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design the statistical analysis study two questions that need to be answered; 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What type of crashes are directly influenced by wet Pavement?</a:t>
            </a:r>
          </a:p>
          <a:p>
            <a:pPr marL="457200" indent="-457200">
              <a:spcBef>
                <a:spcPts val="3000"/>
              </a:spcBef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How significant are crash frequency changes in “After” period?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D6758-A953-4DFB-BD49-9CB0DE9056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Methodology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Used </a:t>
            </a:r>
            <a:r>
              <a:rPr lang="en-US" sz="2800" b="1" i="1" dirty="0" smtClean="0">
                <a:solidFill>
                  <a:srgbClr val="4AB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i="1" dirty="0" smtClean="0">
                <a:solidFill>
                  <a:srgbClr val="002060"/>
                </a:solidFill>
              </a:rPr>
              <a:t>Ran-off-road” </a:t>
            </a:r>
            <a:r>
              <a:rPr lang="en-US" sz="2800" b="1" dirty="0" smtClean="0"/>
              <a:t>crashes, and </a:t>
            </a:r>
            <a:r>
              <a:rPr lang="en-US" sz="2800" b="1" i="1" dirty="0" smtClean="0">
                <a:solidFill>
                  <a:srgbClr val="002060"/>
                </a:solidFill>
              </a:rPr>
              <a:t>“wet” and “dry” </a:t>
            </a:r>
            <a:r>
              <a:rPr lang="en-US" sz="2800" b="1" dirty="0" smtClean="0"/>
              <a:t>pavement condition only.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/>
              <a:t>Used crash </a:t>
            </a:r>
            <a:r>
              <a:rPr lang="en-US" sz="2800" b="1" dirty="0" smtClean="0"/>
              <a:t>Odd Ratios</a:t>
            </a:r>
            <a:r>
              <a:rPr lang="en-US" sz="2800" dirty="0" smtClean="0"/>
              <a:t> (OR) for After/Before for different pavement surface condition (i.e. dry, wet) to identify the magnitude of the crashes increase.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/>
              <a:t>Odds &lt;= 1.00 is not considered a “risk factor.”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/>
              <a:t>Used Z-Test to compare proportions in “After” and “Before” periods for each type of surface condition (only for odds&gt;1).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6775F-8DD0-4D27-85F4-60FB219E93B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2B274-0149-46AE-BF52-A7D715E10F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83058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905000"/>
          </a:xfrm>
        </p:spPr>
        <p:txBody>
          <a:bodyPr/>
          <a:lstStyle/>
          <a:p>
            <a:pPr marL="514350" indent="-514350"/>
            <a:r>
              <a:rPr lang="en-US" sz="2800" b="1" smtClean="0"/>
              <a:t>	</a:t>
            </a:r>
            <a:r>
              <a:rPr lang="en-US" sz="2800" smtClean="0">
                <a:solidFill>
                  <a:schemeClr val="tx1"/>
                </a:solidFill>
              </a:rPr>
              <a:t>Study</a:t>
            </a:r>
            <a:r>
              <a:rPr lang="en-US" sz="2800" b="1" smtClean="0"/>
              <a:t> </a:t>
            </a:r>
            <a:r>
              <a:rPr lang="en-US" sz="2800" smtClean="0">
                <a:solidFill>
                  <a:schemeClr val="tx1"/>
                </a:solidFill>
              </a:rPr>
              <a:t>Period: 01/01/1985 to 11/01/2004</a:t>
            </a:r>
            <a:r>
              <a:rPr lang="en-US" sz="2800" b="1" smtClean="0">
                <a:solidFill>
                  <a:schemeClr val="tx1"/>
                </a:solidFill>
              </a:rPr>
              <a:t/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en-US" sz="2800" b="1" smtClean="0">
                <a:solidFill>
                  <a:schemeClr val="tx1"/>
                </a:solidFill>
              </a:rPr>
              <a:t>                 </a:t>
            </a:r>
            <a:r>
              <a:rPr lang="en-US" sz="2800" smtClean="0">
                <a:solidFill>
                  <a:schemeClr val="tx1"/>
                </a:solidFill>
              </a:rPr>
              <a:t>Total Crashes = 325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                 </a:t>
            </a:r>
            <a:r>
              <a:rPr lang="en-US" sz="2400" i="1" smtClean="0">
                <a:solidFill>
                  <a:schemeClr val="tx1"/>
                </a:solidFill>
              </a:rPr>
              <a:t>Before overlay Crashes = 142 </a:t>
            </a:r>
            <a:br>
              <a:rPr lang="en-US" sz="2400" i="1" smtClean="0">
                <a:solidFill>
                  <a:schemeClr val="tx1"/>
                </a:solidFill>
              </a:rPr>
            </a:br>
            <a:r>
              <a:rPr lang="en-US" sz="2400" i="1" smtClean="0">
                <a:solidFill>
                  <a:schemeClr val="tx1"/>
                </a:solidFill>
              </a:rPr>
              <a:t>                    After overlay crashes = 183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2E534-9B29-4620-8CBD-EFA8EFAE9C4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33600"/>
            <a:ext cx="8153400" cy="4191000"/>
          </a:xfrm>
          <a:solidFill>
            <a:srgbClr val="4AB6B3"/>
          </a:solidFill>
          <a:ln w="38100" cap="flat">
            <a:solidFill>
              <a:schemeClr val="accent1">
                <a:lumMod val="75000"/>
              </a:schemeClr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782762"/>
          </a:xfrm>
        </p:spPr>
        <p:txBody>
          <a:bodyPr/>
          <a:lstStyle/>
          <a:p>
            <a:pPr marL="514350" indent="-514350" algn="ctr"/>
            <a:r>
              <a:rPr lang="en-US" sz="2800" b="1" dirty="0" smtClean="0"/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Study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Period: 01/01/1985 to 11/01/2004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Total Crashes = 175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Before overlay = 64 crashes 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 After overlay = 111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A321-A9FA-46B6-B405-F5B5AFE9B3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838200" y="2209800"/>
          <a:ext cx="7543802" cy="412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092"/>
                <a:gridCol w="872307"/>
                <a:gridCol w="838200"/>
                <a:gridCol w="838200"/>
                <a:gridCol w="990600"/>
                <a:gridCol w="1143000"/>
                <a:gridCol w="914403"/>
              </a:tblGrid>
              <a:tr h="381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Accident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Before (1/1/85-6/30/95)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After (7/1/95-11/1/04)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94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1.  Ran off Road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2.   Rear end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3.  Rollover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4.  Jackknife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 Object in road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6.  Fixed object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5635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Long Term Pavement Performance Program</a:t>
            </a:r>
            <a:endParaRPr lang="en-US" sz="32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305800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/>
              <a:t>The objective of this research is to investigate the relation between safety and skid number with a case study: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/>
              <a:t>27.55 </a:t>
            </a:r>
            <a:r>
              <a:rPr lang="en-US" dirty="0" err="1" smtClean="0"/>
              <a:t>kM</a:t>
            </a:r>
            <a:r>
              <a:rPr lang="en-US" dirty="0" smtClean="0"/>
              <a:t> (17.12 mi) on an Interstate NB was constructed in 1972 with an open graded friction course.  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/>
              <a:t>In June 1995, it was milled and overlaid with a dense grade asphalt concrete due to pavement deterioration.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/>
              <a:t>LTPP, GPS-1 test section had a four year </a:t>
            </a:r>
            <a:br>
              <a:rPr lang="en-US" dirty="0" smtClean="0"/>
            </a:br>
            <a:r>
              <a:rPr lang="en-US" dirty="0" smtClean="0"/>
              <a:t>average friction number of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</a:t>
            </a:r>
            <a:r>
              <a:rPr lang="en-US" dirty="0" smtClean="0"/>
              <a:t>before </a:t>
            </a:r>
            <a:br>
              <a:rPr lang="en-US" dirty="0" smtClean="0"/>
            </a:br>
            <a:r>
              <a:rPr lang="en-US" dirty="0" smtClean="0"/>
              <a:t>the overlay, and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</a:t>
            </a:r>
            <a:r>
              <a:rPr lang="en-US" dirty="0" smtClean="0"/>
              <a:t>after the overlay.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B7791-E165-4BD7-900A-7857EEAF1D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4767" t="13636" r="14953" b="65152"/>
          <a:stretch>
            <a:fillRect/>
          </a:stretch>
        </p:blipFill>
        <p:spPr bwMode="auto">
          <a:xfrm>
            <a:off x="7239000" y="4876800"/>
            <a:ext cx="1295400" cy="1648691"/>
          </a:xfrm>
          <a:prstGeom prst="rect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9050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“Before” “ran-off-road” wet to dry ratio (4/32) = 0.125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“After” “ran-off-road” wet to dry ratio (24/26) = 0.92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“Before” “total” wet to dry ratio (6/58) = 0.103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“After” “total” wet to dry ratio (29/82) = 0.35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15DD8-73A8-4B1D-844D-7653804195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38400"/>
            <a:ext cx="7924800" cy="3962400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When a 23 year old open graded friction course was overlaid in 1995 with a dense graded hot mix asphalt concrete the four year average pavement skid number went from 66 to 44.</a:t>
            </a:r>
          </a:p>
          <a:p>
            <a:pPr>
              <a:defRPr/>
            </a:pPr>
            <a:r>
              <a:rPr lang="en-US" sz="2800" b="1" dirty="0" smtClean="0"/>
              <a:t>Reduced pavement friction after overlay is probably one of the factors that contributed  to </a:t>
            </a:r>
          </a:p>
          <a:p>
            <a:pPr marL="630238" lvl="1" indent="-311150">
              <a:buClr>
                <a:srgbClr val="FF9900"/>
              </a:buClr>
              <a:buSzPct val="66000"/>
              <a:buFont typeface="Symbol" pitchFamily="18" charset="2"/>
              <a:buChar char="Þ"/>
              <a:defRPr/>
            </a:pPr>
            <a:r>
              <a:rPr lang="en-US" sz="2800" b="1" dirty="0" smtClean="0"/>
              <a:t>39% increase in ran-off-road crashes, and </a:t>
            </a:r>
          </a:p>
          <a:p>
            <a:pPr marL="630238" lvl="1" indent="-311150">
              <a:buClr>
                <a:srgbClr val="FF9900"/>
              </a:buClr>
              <a:buSzPct val="66000"/>
              <a:buFont typeface="Symbol" pitchFamily="18" charset="2"/>
              <a:buChar char="Þ"/>
              <a:defRPr/>
            </a:pPr>
            <a:r>
              <a:rPr lang="en-US" sz="2800" b="1" dirty="0" smtClean="0"/>
              <a:t>500% increase in ran-off-road crashes on “wet” pavement.</a:t>
            </a:r>
          </a:p>
          <a:p>
            <a:pPr marL="630238" lvl="1" indent="-311150">
              <a:buClr>
                <a:srgbClr val="FF9900"/>
              </a:buClr>
              <a:buSzPct val="66000"/>
              <a:buFont typeface="Symbol" pitchFamily="18" charset="2"/>
              <a:buChar char="Þ"/>
              <a:defRPr/>
            </a:pPr>
            <a:r>
              <a:rPr lang="en-US" sz="2800" b="1" dirty="0" smtClean="0"/>
              <a:t>Increase of ran-off-road crashes on “wet” pavement in the “After” period is highly significant </a:t>
            </a:r>
            <a:r>
              <a:rPr lang="en-US" sz="2000" b="1" dirty="0" smtClean="0"/>
              <a:t>(P-Value= .00012)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A5078-E37A-4362-AE22-5756554F79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676400"/>
          </a:xfrm>
        </p:spPr>
        <p:txBody>
          <a:bodyPr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Increased Crash Risk on </a:t>
            </a:r>
            <a:br>
              <a:rPr lang="en-US" sz="4800" smtClean="0">
                <a:solidFill>
                  <a:srgbClr val="FF0000"/>
                </a:solidFill>
              </a:rPr>
            </a:br>
            <a:r>
              <a:rPr lang="en-US" sz="4800" smtClean="0">
                <a:solidFill>
                  <a:srgbClr val="FF0000"/>
                </a:solidFill>
              </a:rPr>
              <a:t>a Wet Pavement Surface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9B0D4-B4B3-4FA2-B85B-5ABC559543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00400"/>
            <a:ext cx="8001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41350"/>
          </a:xfrm>
        </p:spPr>
        <p:txBody>
          <a:bodyPr/>
          <a:lstStyle/>
          <a:p>
            <a:r>
              <a:rPr lang="en-US" sz="3200" b="1" u="sng" dirty="0" smtClean="0"/>
              <a:t>Relative Risk on Wet versus Dry Pavement Surface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Before: On open graded friction course (1/1/85 to 6/30/95) if we assume the road surface is dry 88.9 % of the time, there is no increased risk of running off the road if the surface becomes wet: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304800" y="3886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After:  On the dense graded overlay (7/1/85 to 11/1/04) if it is dry 88.9 % of the time, there is a 740 % increased risk of running off the road when the surface becomes wet: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722B-C20B-49CF-B56A-ABEB72BA82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97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76600" y="2514600"/>
            <a:ext cx="2362200" cy="1050925"/>
          </a:xfrm>
          <a:noFill/>
        </p:spPr>
      </p:pic>
      <p:pic>
        <p:nvPicPr>
          <p:cNvPr id="29703" name="Picture 1"/>
          <p:cNvPicPr>
            <a:picLocks noGrp="1" noChangeAspect="1" noChangeArrowheads="1"/>
          </p:cNvPicPr>
          <p:nvPr>
            <p:ph sz="half" idx="4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29000" y="5334000"/>
            <a:ext cx="25908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534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Thank you for your time and attention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2445FD11-7254-4F0B-938D-7A8A8B5A40F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133600"/>
            <a:ext cx="8229600" cy="4149725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b="1" i="1" dirty="0" smtClean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b="1" i="1" dirty="0" smtClean="0"/>
          </a:p>
          <a:p>
            <a:pPr marL="274320" indent="-274320" algn="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i="1" dirty="0" smtClean="0"/>
              <a:t>Jim Sherwood and Roya Amjadi</a:t>
            </a:r>
            <a:endParaRPr lang="en-US" sz="2200" i="1" dirty="0" smtClean="0"/>
          </a:p>
          <a:p>
            <a:pPr marL="274320" indent="-274320" algn="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 smtClean="0">
                <a:hlinkClick r:id="rId3"/>
              </a:rPr>
              <a:t>jim.sherwood</a:t>
            </a:r>
            <a:r>
              <a:rPr lang="en-US" sz="2200" i="1" dirty="0" smtClean="0">
                <a:hlinkClick r:id="rId3"/>
              </a:rPr>
              <a:t>@</a:t>
            </a:r>
            <a:r>
              <a:rPr lang="en-US" sz="2200" dirty="0" smtClean="0">
                <a:hlinkClick r:id="rId3"/>
              </a:rPr>
              <a:t>dot.gov</a:t>
            </a:r>
            <a:endParaRPr lang="en-US" sz="2200" dirty="0" smtClean="0"/>
          </a:p>
          <a:p>
            <a:pPr marL="274320" indent="-274320" algn="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 smtClean="0">
                <a:hlinkClick r:id="rId4"/>
              </a:rPr>
              <a:t>roya.amjadi@dot.gov</a:t>
            </a:r>
            <a:endParaRPr lang="en-US" sz="2200" dirty="0" smtClean="0"/>
          </a:p>
          <a:p>
            <a:pPr marL="274320" indent="-274320" algn="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 smtClean="0"/>
              <a:t> </a:t>
            </a:r>
          </a:p>
          <a:p>
            <a:pPr marL="274320" indent="-274320" algn="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i="1" dirty="0" smtClean="0"/>
              <a:t>Gerardo Flintsch</a:t>
            </a:r>
            <a:endParaRPr lang="en-US" sz="2200" i="1" dirty="0" smtClean="0"/>
          </a:p>
          <a:p>
            <a:pPr marL="274320" indent="-274320" algn="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 smtClean="0">
                <a:hlinkClick r:id="rId5"/>
              </a:rPr>
              <a:t>flintsch@vt.edu</a:t>
            </a:r>
            <a:endParaRPr lang="en-US" sz="2200" dirty="0" smtClean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dirty="0" smtClean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dirty="0" smtClean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5" name="Picture 2" descr="\\Tomahawk\Groups\RIG\Group\Inventory\Projects\Rodeo 2010\Photos\2 Day Thu 20\Pic 329.jpg"/>
          <p:cNvPicPr>
            <a:picLocks noChangeAspect="1" noChangeArrowheads="1"/>
          </p:cNvPicPr>
          <p:nvPr/>
        </p:nvPicPr>
        <p:blipFill>
          <a:blip r:embed="rId6" cstate="print"/>
          <a:srcRect t="34200"/>
          <a:stretch>
            <a:fillRect/>
          </a:stretch>
        </p:blipFill>
        <p:spPr bwMode="auto">
          <a:xfrm>
            <a:off x="304799" y="3810000"/>
            <a:ext cx="5441025" cy="2684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450" y="1566863"/>
            <a:ext cx="8990013" cy="1606550"/>
          </a:xfrm>
          <a:ln w="9525" cmpd="sng"/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7</a:t>
            </a:r>
            <a:r>
              <a:rPr lang="en-US" baseline="30000" dirty="0" smtClean="0">
                <a:solidFill>
                  <a:srgbClr val="FFCC00"/>
                </a:solidFill>
              </a:rPr>
              <a:t>th</a:t>
            </a:r>
            <a:r>
              <a:rPr lang="en-US" dirty="0" smtClean="0">
                <a:solidFill>
                  <a:srgbClr val="FFCC00"/>
                </a:solidFill>
              </a:rPr>
              <a:t> Symposium on Pavement Surface Characteristics SURF 2012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392996"/>
            <a:ext cx="8892480" cy="685800"/>
          </a:xfrm>
        </p:spPr>
        <p:txBody>
          <a:bodyPr/>
          <a:lstStyle/>
          <a:p>
            <a:r>
              <a:rPr lang="en-US" sz="3600" i="0" dirty="0" smtClean="0">
                <a:solidFill>
                  <a:srgbClr val="002060"/>
                </a:solidFill>
              </a:rPr>
              <a:t>Smooth, </a:t>
            </a:r>
            <a:r>
              <a:rPr lang="en-US" sz="3600" i="0" dirty="0" smtClean="0">
                <a:solidFill>
                  <a:srgbClr val="800000"/>
                </a:solidFill>
              </a:rPr>
              <a:t>Safe</a:t>
            </a:r>
            <a:r>
              <a:rPr lang="en-US" sz="3600" i="0" dirty="0" smtClean="0">
                <a:solidFill>
                  <a:srgbClr val="002060"/>
                </a:solidFill>
              </a:rPr>
              <a:t>, Quiet, and Sustainable Travel through Innovative Technologies</a:t>
            </a:r>
          </a:p>
          <a:p>
            <a:pPr algn="r"/>
            <a:r>
              <a:rPr lang="en-US" sz="1400" i="0" smtClean="0">
                <a:solidFill>
                  <a:srgbClr val="800000"/>
                </a:solidFill>
              </a:rPr>
              <a:t/>
            </a:r>
            <a:br>
              <a:rPr lang="en-US" sz="1400" i="0" smtClean="0">
                <a:solidFill>
                  <a:srgbClr val="800000"/>
                </a:solidFill>
              </a:rPr>
            </a:br>
            <a:r>
              <a:rPr lang="en-US" sz="2400" i="0" smtClean="0">
                <a:solidFill>
                  <a:srgbClr val="800000"/>
                </a:solidFill>
              </a:rPr>
              <a:t>Deadline </a:t>
            </a:r>
            <a:r>
              <a:rPr lang="en-US" sz="2400" i="0" dirty="0" smtClean="0">
                <a:solidFill>
                  <a:srgbClr val="800000"/>
                </a:solidFill>
              </a:rPr>
              <a:t>for submission of abstracts: July 31, 2011</a:t>
            </a:r>
            <a:endParaRPr lang="en-US" sz="2400" i="0" u="sng" dirty="0" smtClean="0">
              <a:solidFill>
                <a:srgbClr val="800000"/>
              </a:solidFill>
            </a:endParaRPr>
          </a:p>
          <a:p>
            <a:pPr algn="r"/>
            <a:r>
              <a:rPr lang="en-US" i="0" dirty="0" smtClean="0">
                <a:hlinkClick r:id="rId3"/>
              </a:rPr>
              <a:t>www.SURF2012.org</a:t>
            </a:r>
            <a:r>
              <a:rPr lang="en-US" i="0" dirty="0" smtClean="0"/>
              <a:t> </a:t>
            </a:r>
            <a:endParaRPr lang="en-US" sz="2400" i="0" u="sng" dirty="0" smtClean="0">
              <a:solidFill>
                <a:srgbClr val="800000"/>
              </a:solidFill>
            </a:endParaRPr>
          </a:p>
          <a:p>
            <a:pPr algn="ctr"/>
            <a:r>
              <a:rPr lang="en-US" sz="3200" i="0" dirty="0" smtClean="0">
                <a:solidFill>
                  <a:srgbClr val="3333FF"/>
                </a:solidFill>
              </a:rPr>
              <a:t/>
            </a:r>
            <a:br>
              <a:rPr lang="en-US" sz="3200" i="0" dirty="0" smtClean="0">
                <a:solidFill>
                  <a:srgbClr val="3333FF"/>
                </a:solidFill>
              </a:rPr>
            </a:br>
            <a:endParaRPr lang="en-US" sz="3200" i="0" dirty="0" smtClean="0">
              <a:solidFill>
                <a:srgbClr val="3333FF"/>
              </a:solidFill>
            </a:endParaRPr>
          </a:p>
          <a:p>
            <a:pPr algn="ctr"/>
            <a:endParaRPr lang="en-US" altLang="ko-KR" i="0" dirty="0" smtClean="0">
              <a:ea typeface="굴림" pitchFamily="34" charset="-127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117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                </a:t>
            </a:r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538" y="6080125"/>
            <a:ext cx="26273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80125"/>
            <a:ext cx="24431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logo_left_new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8912" y="6021388"/>
            <a:ext cx="26050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19972" y="214332"/>
            <a:ext cx="457250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660000"/>
              </a:buClr>
              <a:buSzPct val="80000"/>
              <a:buFont typeface="Wingdings" pitchFamily="2" charset="2"/>
              <a:buNone/>
            </a:pPr>
            <a:r>
              <a:rPr lang="en-US" sz="3200" b="1" kern="0" dirty="0" smtClean="0">
                <a:solidFill>
                  <a:srgbClr val="002060"/>
                </a:solidFill>
              </a:rPr>
              <a:t>Norfolk, VA,</a:t>
            </a:r>
          </a:p>
          <a:p>
            <a:pPr algn="r">
              <a:spcBef>
                <a:spcPct val="20000"/>
              </a:spcBef>
              <a:buClr>
                <a:srgbClr val="660000"/>
              </a:buClr>
              <a:buSzPct val="80000"/>
              <a:buFont typeface="Wingdings" pitchFamily="2" charset="2"/>
              <a:buNone/>
            </a:pPr>
            <a:r>
              <a:rPr lang="en-US" sz="3200" b="1" kern="0" dirty="0" smtClean="0">
                <a:solidFill>
                  <a:srgbClr val="002060"/>
                </a:solidFill>
              </a:rPr>
              <a:t>September, 19-21, 2012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15963"/>
          </a:xfrm>
        </p:spPr>
        <p:txBody>
          <a:bodyPr/>
          <a:lstStyle/>
          <a:p>
            <a:pPr algn="ctr"/>
            <a:r>
              <a:rPr lang="en-US" b="1" i="1" smtClean="0">
                <a:solidFill>
                  <a:schemeClr val="tx1"/>
                </a:solidFill>
                <a:latin typeface="Times New Roman" pitchFamily="18" charset="0"/>
              </a:rPr>
              <a:t>SPS 230500 and GPS Project 231001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7237-A894-4BF1-B22F-4D9DC4B2A3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877050" cy="4914900"/>
          </a:xfrm>
          <a:prstGeom prst="rect">
            <a:avLst/>
          </a:prstGeom>
          <a:noFill/>
          <a:ln w="762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582987" y="4265613"/>
            <a:ext cx="303213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849688" y="2170112"/>
            <a:ext cx="76200" cy="31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29000" y="1828800"/>
            <a:ext cx="609600" cy="3352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Pavement centerline cracks and bleeding</a:t>
            </a:r>
            <a:r>
              <a:rPr lang="en-US" sz="3600" b="1" smtClean="0">
                <a:solidFill>
                  <a:schemeClr val="tx1"/>
                </a:solidFill>
              </a:rPr>
              <a:t/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2400" b="1" i="1" smtClean="0">
                <a:solidFill>
                  <a:schemeClr val="tx1"/>
                </a:solidFill>
              </a:rPr>
              <a:t>“Before”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EE69-2F2D-471F-87FF-EF3DEF9FFE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066800"/>
            <a:ext cx="4495800" cy="5791200"/>
          </a:xfrm>
          <a:ln w="38100" cap="flat">
            <a:solidFill>
              <a:schemeClr val="accent1">
                <a:lumMod val="75000"/>
              </a:schemeClr>
            </a:solidFill>
            <a:headEnd type="none" w="sm" len="sm"/>
            <a:tailEnd type="none" w="sm" len="sm"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72000" cy="5791200"/>
          </a:xfrm>
          <a:prstGeom prst="rect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3600" b="1" i="1" smtClean="0">
                <a:solidFill>
                  <a:schemeClr val="tx1"/>
                </a:solidFill>
                <a:latin typeface="Times New Roman" pitchFamily="18" charset="0"/>
              </a:rPr>
              <a:t>SPS Project 230500</a:t>
            </a:r>
            <a:br>
              <a:rPr lang="en-US" sz="36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b="1" i="1" smtClean="0">
                <a:solidFill>
                  <a:schemeClr val="tx1"/>
                </a:solidFill>
                <a:latin typeface="Times New Roman" pitchFamily="18" charset="0"/>
              </a:rPr>
              <a:t>“After” Overlay</a:t>
            </a: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7E4B1-5853-440F-8042-FD8EA98870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153400" cy="5029200"/>
          </a:xfrm>
          <a:ln w="38100" cap="flat">
            <a:solidFill>
              <a:schemeClr val="accent1">
                <a:lumMod val="75000"/>
              </a:schemeClr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/>
            <a:r>
              <a:rPr lang="en-US" b="1" i="1" smtClean="0">
                <a:solidFill>
                  <a:schemeClr val="tx1"/>
                </a:solidFill>
                <a:latin typeface="Times New Roman" pitchFamily="18" charset="0"/>
              </a:rPr>
              <a:t>SPS Project 230500</a:t>
            </a:r>
            <a:br>
              <a:rPr lang="en-US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b="1" i="1" smtClean="0">
                <a:solidFill>
                  <a:schemeClr val="tx1"/>
                </a:solidFill>
                <a:latin typeface="Times New Roman" pitchFamily="18" charset="0"/>
              </a:rPr>
              <a:t>“After” Overlay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6A1A3-9D0D-4BEF-877A-E7E71677927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47800"/>
            <a:ext cx="7315200" cy="5105400"/>
          </a:xfrm>
          <a:ln w="38100" cap="flat">
            <a:solidFill>
              <a:schemeClr val="accent1">
                <a:lumMod val="75000"/>
              </a:schemeClr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sz="3200" b="1" smtClean="0"/>
              <a:t>Gradation Curves for Asphalt Concretes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5EE-8FBE-4411-A7D8-3CA89737F3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0668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20000" cy="944563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Friction Number 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2800" b="1" i="1" smtClean="0">
                <a:solidFill>
                  <a:schemeClr val="tx1"/>
                </a:solidFill>
              </a:rPr>
              <a:t>“Before” and “After”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4A4AD-96BF-45DF-8172-ECEEC42FE8F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4340" name="Chart 2" descr="cid:image002.png@01CBB0EC.5EACE270"/>
          <p:cNvPicPr>
            <a:picLocks noGrp="1"/>
          </p:cNvPicPr>
          <p:nvPr>
            <p:ph sz="quarter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762000" y="1143000"/>
            <a:ext cx="7848600" cy="5486400"/>
          </a:xfrm>
          <a:ln w="38100">
            <a:solidFill>
              <a:schemeClr val="accent1"/>
            </a:solidFill>
          </a:ln>
        </p:spPr>
      </p:pic>
      <p:pic>
        <p:nvPicPr>
          <p:cNvPr id="5" name="Content Placeholder 8" descr="F:\pictures2\CIMG120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2057400" cy="12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Sources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42672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/>
              <a:t>FHWA, </a:t>
            </a:r>
            <a:r>
              <a:rPr lang="en-US" sz="2800" b="1" dirty="0" smtClean="0">
                <a:solidFill>
                  <a:srgbClr val="002060"/>
                </a:solidFill>
              </a:rPr>
              <a:t>Highway Safety Information System (HSIS) </a:t>
            </a:r>
            <a:r>
              <a:rPr lang="en-US" sz="2800" dirty="0" smtClean="0"/>
              <a:t>crash data files were used for this study:</a:t>
            </a:r>
          </a:p>
          <a:p>
            <a:pPr>
              <a:defRPr/>
            </a:pPr>
            <a:r>
              <a:rPr lang="en-US" sz="2800" dirty="0" smtClean="0"/>
              <a:t>Accident type (run off road, rollover, jackknife, rear end, object in road) and severity</a:t>
            </a:r>
          </a:p>
          <a:p>
            <a:pPr>
              <a:defRPr/>
            </a:pPr>
            <a:r>
              <a:rPr lang="en-US" sz="2800" dirty="0" smtClean="0"/>
              <a:t>Date and time</a:t>
            </a:r>
          </a:p>
          <a:p>
            <a:pPr>
              <a:defRPr/>
            </a:pPr>
            <a:r>
              <a:rPr lang="en-US" sz="2800" dirty="0" smtClean="0"/>
              <a:t>Location (nearest 0.1 mi. GIS MP)</a:t>
            </a:r>
          </a:p>
          <a:p>
            <a:pPr>
              <a:defRPr/>
            </a:pPr>
            <a:r>
              <a:rPr lang="en-US" sz="2800" dirty="0" smtClean="0"/>
              <a:t>Road surface conditions (wet, dry, snow/ice)</a:t>
            </a:r>
          </a:p>
          <a:p>
            <a:pPr>
              <a:defRPr/>
            </a:pPr>
            <a:r>
              <a:rPr lang="en-US" sz="2800" dirty="0" smtClean="0"/>
              <a:t>Number and types of vehicles.	</a:t>
            </a:r>
          </a:p>
          <a:p>
            <a:pPr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CE062-82B4-489D-954C-69A3E329A04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T_Presentation">
  <a:themeElements>
    <a:clrScheme name="VT_Presentation 10">
      <a:dk1>
        <a:srgbClr val="000000"/>
      </a:dk1>
      <a:lt1>
        <a:srgbClr val="FFFFFF"/>
      </a:lt1>
      <a:dk2>
        <a:srgbClr val="660000"/>
      </a:dk2>
      <a:lt2>
        <a:srgbClr val="999999"/>
      </a:lt2>
      <a:accent1>
        <a:srgbClr val="FFFFFF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5C00"/>
      </a:accent6>
      <a:hlink>
        <a:srgbClr val="660000"/>
      </a:hlink>
      <a:folHlink>
        <a:srgbClr val="999999"/>
      </a:folHlink>
    </a:clrScheme>
    <a:fontScheme name="VT_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_Presentatio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Presentatio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10">
        <a:dk1>
          <a:srgbClr val="000000"/>
        </a:dk1>
        <a:lt1>
          <a:srgbClr val="FFFFFF"/>
        </a:lt1>
        <a:dk2>
          <a:srgbClr val="660000"/>
        </a:dk2>
        <a:lt2>
          <a:srgbClr val="999999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5C00"/>
        </a:accent6>
        <a:hlink>
          <a:srgbClr val="660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6736</TotalTime>
  <Words>919</Words>
  <Application>Microsoft Office PowerPoint</Application>
  <PresentationFormat>On-screen Show (4:3)</PresentationFormat>
  <Paragraphs>207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Equity</vt:lpstr>
      <vt:lpstr>VT_Presentation</vt:lpstr>
      <vt:lpstr>Worksheet</vt:lpstr>
      <vt:lpstr>Microsoft Office Excel 97-2003 Worksheet</vt:lpstr>
      <vt:lpstr>Case Study:  Ran off the Road Crash Variation with Pavement Friction LTPP GPS 23-1001 and SPS 23-0500 Reduced Friction Effect on Safety</vt:lpstr>
      <vt:lpstr>Long Term Pavement Performance Program</vt:lpstr>
      <vt:lpstr>SPS 230500 and GPS Project 231001</vt:lpstr>
      <vt:lpstr>Pavement centerline cracks and bleeding “Before” </vt:lpstr>
      <vt:lpstr>SPS Project 230500 “After” Overlay</vt:lpstr>
      <vt:lpstr>SPS Project 230500 “After” Overlay</vt:lpstr>
      <vt:lpstr>Gradation Curves for Asphalt Concretes </vt:lpstr>
      <vt:lpstr>Friction Number   “Before” and “After”</vt:lpstr>
      <vt:lpstr>Data Sources</vt:lpstr>
      <vt:lpstr>Slide 10</vt:lpstr>
      <vt:lpstr>Slide 11</vt:lpstr>
      <vt:lpstr>Methodology Did crashes increase in “After” period?</vt:lpstr>
      <vt:lpstr>Slide 13</vt:lpstr>
      <vt:lpstr>Methodology </vt:lpstr>
      <vt:lpstr>Methodology</vt:lpstr>
      <vt:lpstr>Methodology</vt:lpstr>
      <vt:lpstr>Slide 17</vt:lpstr>
      <vt:lpstr> Study Period: 01/01/1985 to 11/01/2004                  Total Crashes = 325                   Before overlay Crashes = 142                      After overlay crashes = 183</vt:lpstr>
      <vt:lpstr> Study Period: 01/01/1985 to 11/01/2004 Total Crashes = 175   Before overlay = 64 crashes   After overlay = 111 crashes</vt:lpstr>
      <vt:lpstr>“Before” “ran-off-road” wet to dry ratio (4/32) = 0.125 “After” “ran-off-road” wet to dry ratio (24/26) = 0.92 “Before” “total” wet to dry ratio (6/58) = 0.103 “After” “total” wet to dry ratio (29/82) = 0.35</vt:lpstr>
      <vt:lpstr>Conclusions</vt:lpstr>
      <vt:lpstr>Increased Crash Risk on  a Wet Pavement Surface </vt:lpstr>
      <vt:lpstr>Relative Risk on Wet versus Dry Pavement Surface</vt:lpstr>
      <vt:lpstr>Thank you for your time and attention</vt:lpstr>
      <vt:lpstr>7th Symposium on Pavement Surface Characteristics SURF 2012</vt:lpstr>
    </vt:vector>
  </TitlesOfParts>
  <Company>FHWA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Technology Transfer Subcommittee A0010 (2)</dc:title>
  <dc:creator>Roya Amjadi</dc:creator>
  <cp:lastModifiedBy>staging</cp:lastModifiedBy>
  <cp:revision>671</cp:revision>
  <dcterms:created xsi:type="dcterms:W3CDTF">2008-01-15T19:03:10Z</dcterms:created>
  <dcterms:modified xsi:type="dcterms:W3CDTF">2011-05-16T00:52:55Z</dcterms:modified>
</cp:coreProperties>
</file>