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296" r:id="rId3"/>
    <p:sldId id="297" r:id="rId4"/>
    <p:sldId id="298" r:id="rId5"/>
    <p:sldId id="299" r:id="rId6"/>
    <p:sldId id="30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30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5" r:id="rId30"/>
    <p:sldId id="293" r:id="rId31"/>
    <p:sldId id="294" r:id="rId32"/>
    <p:sldId id="302" r:id="rId33"/>
    <p:sldId id="303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4693" autoAdjust="0"/>
  </p:normalViewPr>
  <p:slideViewPr>
    <p:cSldViewPr snapToGrid="0">
      <p:cViewPr varScale="1">
        <p:scale>
          <a:sx n="71" d="100"/>
          <a:sy n="71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56F8E-DA6E-4125-88E9-D9825FFFE8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Ppt_black stri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545263"/>
            <a:ext cx="8420100" cy="32861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3830638"/>
            <a:ext cx="511175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7735888" y="6553200"/>
            <a:ext cx="1404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ea typeface="ＭＳ Ｐゴシック" pitchFamily="96" charset="-128"/>
              </a:rPr>
              <a:t>www.fultonhogan.com </a:t>
            </a:r>
          </a:p>
        </p:txBody>
      </p:sp>
      <p:pic>
        <p:nvPicPr>
          <p:cNvPr id="3082" name="Picture 10" descr="ppt_blue 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9688"/>
            <a:ext cx="768350" cy="6940551"/>
          </a:xfrm>
          <a:prstGeom prst="rect">
            <a:avLst/>
          </a:prstGeom>
          <a:noFill/>
        </p:spPr>
      </p:pic>
      <p:pic>
        <p:nvPicPr>
          <p:cNvPr id="3083" name="Picture 11" descr="Ppt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550" y="2744788"/>
            <a:ext cx="5194300" cy="850900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 userDrawn="1"/>
        </p:nvSpPr>
        <p:spPr bwMode="auto">
          <a:xfrm>
            <a:off x="1174750" y="2881313"/>
            <a:ext cx="895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Insert </a:t>
            </a:r>
          </a:p>
          <a:p>
            <a:r>
              <a:rPr lang="en-US">
                <a:solidFill>
                  <a:schemeClr val="bg1"/>
                </a:solidFill>
              </a:rPr>
              <a:t>Picture</a:t>
            </a:r>
          </a:p>
          <a:p>
            <a:r>
              <a:rPr lang="en-US">
                <a:solidFill>
                  <a:schemeClr val="bg1"/>
                </a:solidFill>
              </a:rPr>
              <a:t>here.</a:t>
            </a: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9036" y="0"/>
            <a:ext cx="1716065" cy="6576164"/>
            <a:chOff x="257197" y="0"/>
            <a:chExt cx="1574800" cy="6858000"/>
          </a:xfrm>
        </p:grpSpPr>
        <p:pic>
          <p:nvPicPr>
            <p:cNvPr id="10" name="Picture 14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97" y="0"/>
              <a:ext cx="1574800" cy="346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5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574" y="3446686"/>
              <a:ext cx="1548758" cy="341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6300" y="385763"/>
            <a:ext cx="1460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3213" y="385763"/>
            <a:ext cx="423068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36" y="901874"/>
            <a:ext cx="1789048" cy="56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3213" y="1711325"/>
            <a:ext cx="284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413" y="1711325"/>
            <a:ext cx="28463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760413" y="849313"/>
            <a:ext cx="1774825" cy="5692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34" name="Picture 10" descr="ppt_blue stri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42863"/>
            <a:ext cx="768350" cy="685800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-9525"/>
            <a:ext cx="3203575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33" name="Picture 9" descr="Ppt_black stri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588" y="6532563"/>
            <a:ext cx="8437562" cy="33813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385763"/>
            <a:ext cx="5843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3213" y="1711325"/>
            <a:ext cx="5843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7735888" y="6524625"/>
            <a:ext cx="14049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chemeClr val="bg1"/>
                </a:solidFill>
                <a:ea typeface="ＭＳ Ｐゴシック" pitchFamily="96" charset="-128"/>
              </a:rPr>
              <a:t>www.fultonhogan.com </a:t>
            </a:r>
            <a:endParaRPr lang="en-GB" sz="2400">
              <a:ea typeface="ＭＳ Ｐゴシック" pitchFamily="96" charset="-128"/>
            </a:endParaRPr>
          </a:p>
        </p:txBody>
      </p:sp>
      <p:pic>
        <p:nvPicPr>
          <p:cNvPr id="1036" name="Picture 12" descr="Ppt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175" y="220663"/>
            <a:ext cx="2911475" cy="479425"/>
          </a:xfrm>
          <a:prstGeom prst="rect">
            <a:avLst/>
          </a:prstGeom>
          <a:noFill/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174750" y="2881313"/>
            <a:ext cx="895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Insert </a:t>
            </a:r>
          </a:p>
          <a:p>
            <a:r>
              <a:rPr lang="en-US">
                <a:solidFill>
                  <a:schemeClr val="bg1"/>
                </a:solidFill>
              </a:rPr>
              <a:t>Picture</a:t>
            </a:r>
          </a:p>
          <a:p>
            <a:r>
              <a:rPr lang="en-US">
                <a:solidFill>
                  <a:schemeClr val="bg1"/>
                </a:solidFill>
              </a:rPr>
              <a:t>here.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John%20Bullas%20-%20Corporate\presentations%20-%2010%20June%202004\presentation%20TRG%20to%20FH\3310_18_OLDSCRIM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Failure Mechanisms of Special Surfacings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6" y="836711"/>
            <a:ext cx="6615953" cy="790383"/>
          </a:xfrm>
        </p:spPr>
        <p:txBody>
          <a:bodyPr/>
          <a:lstStyle/>
          <a:p>
            <a:pPr algn="ctr"/>
            <a:r>
              <a:rPr lang="en-NZ" dirty="0" smtClean="0"/>
              <a:t>Inconsistent binder application</a:t>
            </a:r>
            <a:endParaRPr lang="en-N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2000"/>
          </a:blip>
          <a:srcRect/>
          <a:stretch>
            <a:fillRect/>
          </a:stretch>
        </p:blipFill>
        <p:spPr bwMode="auto">
          <a:xfrm>
            <a:off x="2541494" y="1588459"/>
            <a:ext cx="6602506" cy="49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08719"/>
            <a:ext cx="6629400" cy="720081"/>
          </a:xfrm>
        </p:spPr>
        <p:txBody>
          <a:bodyPr/>
          <a:lstStyle/>
          <a:p>
            <a:pPr algn="ctr"/>
            <a:r>
              <a:rPr lang="en-NZ" dirty="0" smtClean="0"/>
              <a:t>Trafficking before the binder cured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t="20694" r="21304"/>
          <a:stretch>
            <a:fillRect/>
          </a:stretch>
        </p:blipFill>
        <p:spPr bwMode="auto">
          <a:xfrm>
            <a:off x="2501152" y="1615352"/>
            <a:ext cx="6642847" cy="493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6" y="836711"/>
            <a:ext cx="6615953" cy="855563"/>
          </a:xfrm>
        </p:spPr>
        <p:txBody>
          <a:bodyPr/>
          <a:lstStyle/>
          <a:p>
            <a:pPr algn="ctr"/>
            <a:r>
              <a:rPr lang="en-NZ" dirty="0" smtClean="0"/>
              <a:t>Chip loss from dirty chip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297" y="1655695"/>
            <a:ext cx="6685703" cy="489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152" y="908720"/>
            <a:ext cx="6642847" cy="624246"/>
          </a:xfrm>
        </p:spPr>
        <p:txBody>
          <a:bodyPr/>
          <a:lstStyle/>
          <a:p>
            <a:pPr algn="ctr"/>
            <a:r>
              <a:rPr lang="en-NZ" sz="2600" dirty="0" smtClean="0"/>
              <a:t>Delamination from water rising from below</a:t>
            </a:r>
            <a:endParaRPr lang="en-NZ" sz="2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069" t="39133" r="13742"/>
          <a:stretch>
            <a:fillRect/>
          </a:stretch>
        </p:blipFill>
        <p:spPr bwMode="auto">
          <a:xfrm>
            <a:off x="2514600" y="1543345"/>
            <a:ext cx="6629400" cy="50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74059"/>
            <a:ext cx="6629400" cy="818216"/>
          </a:xfrm>
        </p:spPr>
        <p:txBody>
          <a:bodyPr/>
          <a:lstStyle/>
          <a:p>
            <a:pPr algn="ctr"/>
            <a:r>
              <a:rPr lang="en-NZ" sz="2600" dirty="0" smtClean="0"/>
              <a:t>Delamination due to bitumen rich surface</a:t>
            </a:r>
            <a:endParaRPr lang="en-NZ" sz="2600" dirty="0"/>
          </a:p>
        </p:txBody>
      </p:sp>
      <p:pic>
        <p:nvPicPr>
          <p:cNvPr id="4" name="Content Placeholder 3" descr="DSC07747.JPG"/>
          <p:cNvPicPr>
            <a:picLocks noGrp="1"/>
          </p:cNvPicPr>
          <p:nvPr>
            <p:ph idx="1"/>
          </p:nvPr>
        </p:nvPicPr>
        <p:blipFill>
          <a:blip r:embed="rId2" cstate="print">
            <a:lum bright="8000"/>
          </a:blip>
          <a:srcRect r="42395" b="38177"/>
          <a:stretch>
            <a:fillRect/>
          </a:stretch>
        </p:blipFill>
        <p:spPr bwMode="auto">
          <a:xfrm>
            <a:off x="2528046" y="1556792"/>
            <a:ext cx="66159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6" y="836711"/>
            <a:ext cx="6615953" cy="855563"/>
          </a:xfrm>
        </p:spPr>
        <p:txBody>
          <a:bodyPr/>
          <a:lstStyle/>
          <a:p>
            <a:pPr algn="ctr"/>
            <a:r>
              <a:rPr lang="en-NZ" sz="2600" dirty="0" smtClean="0"/>
              <a:t>Delamination due to surface contamination</a:t>
            </a:r>
            <a:endParaRPr lang="en-NZ" sz="2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706" y="1700807"/>
            <a:ext cx="6656294" cy="48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87506"/>
            <a:ext cx="6629400" cy="699248"/>
          </a:xfrm>
        </p:spPr>
        <p:txBody>
          <a:bodyPr/>
          <a:lstStyle/>
          <a:p>
            <a:pPr algn="ctr"/>
            <a:r>
              <a:rPr lang="en-NZ" sz="2600" dirty="0" smtClean="0"/>
              <a:t>Delamination due to surface contamination</a:t>
            </a:r>
            <a:endParaRPr lang="en-NZ" sz="2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812" y="1556792"/>
            <a:ext cx="6683187" cy="49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855563"/>
          </a:xfrm>
        </p:spPr>
        <p:txBody>
          <a:bodyPr/>
          <a:lstStyle/>
          <a:p>
            <a:pPr algn="ctr"/>
            <a:r>
              <a:rPr lang="en-NZ" sz="2600" dirty="0" smtClean="0"/>
              <a:t>Cohesive Failure in asphalt</a:t>
            </a:r>
            <a:endParaRPr lang="en-NZ" sz="2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000" contrast="4000"/>
          </a:blip>
          <a:srcRect/>
          <a:stretch>
            <a:fillRect/>
          </a:stretch>
        </p:blipFill>
        <p:spPr bwMode="auto">
          <a:xfrm>
            <a:off x="712694" y="838827"/>
            <a:ext cx="8431307" cy="573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08719"/>
            <a:ext cx="6099175" cy="783555"/>
          </a:xfrm>
        </p:spPr>
        <p:txBody>
          <a:bodyPr/>
          <a:lstStyle/>
          <a:p>
            <a:pPr algn="ctr"/>
            <a:r>
              <a:rPr lang="en-NZ" dirty="0" smtClean="0"/>
              <a:t>HFS with Asphalt Attached</a:t>
            </a:r>
            <a:endParaRPr lang="en-N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02" y="3388659"/>
            <a:ext cx="8434298" cy="31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699248" y="3913096"/>
            <a:ext cx="8458400" cy="591669"/>
          </a:xfrm>
          <a:custGeom>
            <a:avLst/>
            <a:gdLst>
              <a:gd name="connsiteX0" fmla="*/ 0 w 9198591"/>
              <a:gd name="connsiteY0" fmla="*/ 95534 h 432185"/>
              <a:gd name="connsiteX1" fmla="*/ 122830 w 9198591"/>
              <a:gd name="connsiteY1" fmla="*/ 109182 h 432185"/>
              <a:gd name="connsiteX2" fmla="*/ 163773 w 9198591"/>
              <a:gd name="connsiteY2" fmla="*/ 122830 h 432185"/>
              <a:gd name="connsiteX3" fmla="*/ 259307 w 9198591"/>
              <a:gd name="connsiteY3" fmla="*/ 136478 h 432185"/>
              <a:gd name="connsiteX4" fmla="*/ 341194 w 9198591"/>
              <a:gd name="connsiteY4" fmla="*/ 191069 h 432185"/>
              <a:gd name="connsiteX5" fmla="*/ 518615 w 9198591"/>
              <a:gd name="connsiteY5" fmla="*/ 218364 h 432185"/>
              <a:gd name="connsiteX6" fmla="*/ 736979 w 9198591"/>
              <a:gd name="connsiteY6" fmla="*/ 204716 h 432185"/>
              <a:gd name="connsiteX7" fmla="*/ 777922 w 9198591"/>
              <a:gd name="connsiteY7" fmla="*/ 191069 h 432185"/>
              <a:gd name="connsiteX8" fmla="*/ 887104 w 9198591"/>
              <a:gd name="connsiteY8" fmla="*/ 218364 h 432185"/>
              <a:gd name="connsiteX9" fmla="*/ 914400 w 9198591"/>
              <a:gd name="connsiteY9" fmla="*/ 259307 h 432185"/>
              <a:gd name="connsiteX10" fmla="*/ 1037230 w 9198591"/>
              <a:gd name="connsiteY10" fmla="*/ 300251 h 432185"/>
              <a:gd name="connsiteX11" fmla="*/ 1132764 w 9198591"/>
              <a:gd name="connsiteY11" fmla="*/ 341194 h 432185"/>
              <a:gd name="connsiteX12" fmla="*/ 1187355 w 9198591"/>
              <a:gd name="connsiteY12" fmla="*/ 327546 h 432185"/>
              <a:gd name="connsiteX13" fmla="*/ 1228298 w 9198591"/>
              <a:gd name="connsiteY13" fmla="*/ 300251 h 432185"/>
              <a:gd name="connsiteX14" fmla="*/ 1405719 w 9198591"/>
              <a:gd name="connsiteY14" fmla="*/ 300251 h 432185"/>
              <a:gd name="connsiteX15" fmla="*/ 1446662 w 9198591"/>
              <a:gd name="connsiteY15" fmla="*/ 313899 h 432185"/>
              <a:gd name="connsiteX16" fmla="*/ 1542197 w 9198591"/>
              <a:gd name="connsiteY16" fmla="*/ 341194 h 432185"/>
              <a:gd name="connsiteX17" fmla="*/ 1637731 w 9198591"/>
              <a:gd name="connsiteY17" fmla="*/ 313899 h 432185"/>
              <a:gd name="connsiteX18" fmla="*/ 1692322 w 9198591"/>
              <a:gd name="connsiteY18" fmla="*/ 272955 h 432185"/>
              <a:gd name="connsiteX19" fmla="*/ 2156346 w 9198591"/>
              <a:gd name="connsiteY19" fmla="*/ 286603 h 432185"/>
              <a:gd name="connsiteX20" fmla="*/ 2197289 w 9198591"/>
              <a:gd name="connsiteY20" fmla="*/ 300251 h 432185"/>
              <a:gd name="connsiteX21" fmla="*/ 2251880 w 9198591"/>
              <a:gd name="connsiteY21" fmla="*/ 313899 h 432185"/>
              <a:gd name="connsiteX22" fmla="*/ 2292824 w 9198591"/>
              <a:gd name="connsiteY22" fmla="*/ 341194 h 432185"/>
              <a:gd name="connsiteX23" fmla="*/ 2361062 w 9198591"/>
              <a:gd name="connsiteY23" fmla="*/ 409433 h 432185"/>
              <a:gd name="connsiteX24" fmla="*/ 2661313 w 9198591"/>
              <a:gd name="connsiteY24" fmla="*/ 382137 h 432185"/>
              <a:gd name="connsiteX25" fmla="*/ 2715904 w 9198591"/>
              <a:gd name="connsiteY25" fmla="*/ 368490 h 432185"/>
              <a:gd name="connsiteX26" fmla="*/ 2797791 w 9198591"/>
              <a:gd name="connsiteY26" fmla="*/ 354842 h 432185"/>
              <a:gd name="connsiteX27" fmla="*/ 2852382 w 9198591"/>
              <a:gd name="connsiteY27" fmla="*/ 341194 h 432185"/>
              <a:gd name="connsiteX28" fmla="*/ 3439236 w 9198591"/>
              <a:gd name="connsiteY28" fmla="*/ 327546 h 432185"/>
              <a:gd name="connsiteX29" fmla="*/ 3534770 w 9198591"/>
              <a:gd name="connsiteY29" fmla="*/ 313899 h 432185"/>
              <a:gd name="connsiteX30" fmla="*/ 3575713 w 9198591"/>
              <a:gd name="connsiteY30" fmla="*/ 286603 h 432185"/>
              <a:gd name="connsiteX31" fmla="*/ 3616656 w 9198591"/>
              <a:gd name="connsiteY31" fmla="*/ 272955 h 432185"/>
              <a:gd name="connsiteX32" fmla="*/ 3739486 w 9198591"/>
              <a:gd name="connsiteY32" fmla="*/ 286603 h 432185"/>
              <a:gd name="connsiteX33" fmla="*/ 4217158 w 9198591"/>
              <a:gd name="connsiteY33" fmla="*/ 313899 h 432185"/>
              <a:gd name="connsiteX34" fmla="*/ 4339988 w 9198591"/>
              <a:gd name="connsiteY34" fmla="*/ 300251 h 432185"/>
              <a:gd name="connsiteX35" fmla="*/ 4599295 w 9198591"/>
              <a:gd name="connsiteY35" fmla="*/ 286603 h 432185"/>
              <a:gd name="connsiteX36" fmla="*/ 4640239 w 9198591"/>
              <a:gd name="connsiteY36" fmla="*/ 259307 h 432185"/>
              <a:gd name="connsiteX37" fmla="*/ 4763068 w 9198591"/>
              <a:gd name="connsiteY37" fmla="*/ 245660 h 432185"/>
              <a:gd name="connsiteX38" fmla="*/ 5786650 w 9198591"/>
              <a:gd name="connsiteY38" fmla="*/ 232012 h 432185"/>
              <a:gd name="connsiteX39" fmla="*/ 5868537 w 9198591"/>
              <a:gd name="connsiteY39" fmla="*/ 177421 h 432185"/>
              <a:gd name="connsiteX40" fmla="*/ 5909480 w 9198591"/>
              <a:gd name="connsiteY40" fmla="*/ 150125 h 432185"/>
              <a:gd name="connsiteX41" fmla="*/ 6182436 w 9198591"/>
              <a:gd name="connsiteY41" fmla="*/ 122830 h 432185"/>
              <a:gd name="connsiteX42" fmla="*/ 6318913 w 9198591"/>
              <a:gd name="connsiteY42" fmla="*/ 136478 h 432185"/>
              <a:gd name="connsiteX43" fmla="*/ 6400800 w 9198591"/>
              <a:gd name="connsiteY43" fmla="*/ 163773 h 432185"/>
              <a:gd name="connsiteX44" fmla="*/ 6441743 w 9198591"/>
              <a:gd name="connsiteY44" fmla="*/ 177421 h 432185"/>
              <a:gd name="connsiteX45" fmla="*/ 6509982 w 9198591"/>
              <a:gd name="connsiteY45" fmla="*/ 163773 h 432185"/>
              <a:gd name="connsiteX46" fmla="*/ 6714698 w 9198591"/>
              <a:gd name="connsiteY46" fmla="*/ 136478 h 432185"/>
              <a:gd name="connsiteX47" fmla="*/ 6755642 w 9198591"/>
              <a:gd name="connsiteY47" fmla="*/ 122830 h 432185"/>
              <a:gd name="connsiteX48" fmla="*/ 6851176 w 9198591"/>
              <a:gd name="connsiteY48" fmla="*/ 109182 h 432185"/>
              <a:gd name="connsiteX49" fmla="*/ 6864824 w 9198591"/>
              <a:gd name="connsiteY49" fmla="*/ 68239 h 432185"/>
              <a:gd name="connsiteX50" fmla="*/ 6905767 w 9198591"/>
              <a:gd name="connsiteY50" fmla="*/ 40943 h 432185"/>
              <a:gd name="connsiteX51" fmla="*/ 7124131 w 9198591"/>
              <a:gd name="connsiteY51" fmla="*/ 54591 h 432185"/>
              <a:gd name="connsiteX52" fmla="*/ 7192370 w 9198591"/>
              <a:gd name="connsiteY52" fmla="*/ 68239 h 432185"/>
              <a:gd name="connsiteX53" fmla="*/ 7287904 w 9198591"/>
              <a:gd name="connsiteY53" fmla="*/ 95534 h 432185"/>
              <a:gd name="connsiteX54" fmla="*/ 7519916 w 9198591"/>
              <a:gd name="connsiteY54" fmla="*/ 81887 h 432185"/>
              <a:gd name="connsiteX55" fmla="*/ 7560859 w 9198591"/>
              <a:gd name="connsiteY55" fmla="*/ 68239 h 432185"/>
              <a:gd name="connsiteX56" fmla="*/ 7765576 w 9198591"/>
              <a:gd name="connsiteY56" fmla="*/ 81887 h 432185"/>
              <a:gd name="connsiteX57" fmla="*/ 7806519 w 9198591"/>
              <a:gd name="connsiteY57" fmla="*/ 109182 h 432185"/>
              <a:gd name="connsiteX58" fmla="*/ 7833815 w 9198591"/>
              <a:gd name="connsiteY58" fmla="*/ 150125 h 432185"/>
              <a:gd name="connsiteX59" fmla="*/ 8202304 w 9198591"/>
              <a:gd name="connsiteY59" fmla="*/ 163773 h 432185"/>
              <a:gd name="connsiteX60" fmla="*/ 8311486 w 9198591"/>
              <a:gd name="connsiteY60" fmla="*/ 177421 h 432185"/>
              <a:gd name="connsiteX61" fmla="*/ 8352430 w 9198591"/>
              <a:gd name="connsiteY61" fmla="*/ 218364 h 432185"/>
              <a:gd name="connsiteX62" fmla="*/ 8393373 w 9198591"/>
              <a:gd name="connsiteY62" fmla="*/ 245660 h 432185"/>
              <a:gd name="connsiteX63" fmla="*/ 8447964 w 9198591"/>
              <a:gd name="connsiteY63" fmla="*/ 218364 h 432185"/>
              <a:gd name="connsiteX64" fmla="*/ 8488907 w 9198591"/>
              <a:gd name="connsiteY64" fmla="*/ 204716 h 432185"/>
              <a:gd name="connsiteX65" fmla="*/ 8516203 w 9198591"/>
              <a:gd name="connsiteY65" fmla="*/ 150125 h 432185"/>
              <a:gd name="connsiteX66" fmla="*/ 8720919 w 9198591"/>
              <a:gd name="connsiteY66" fmla="*/ 109182 h 432185"/>
              <a:gd name="connsiteX67" fmla="*/ 8816453 w 9198591"/>
              <a:gd name="connsiteY67" fmla="*/ 95534 h 432185"/>
              <a:gd name="connsiteX68" fmla="*/ 9048465 w 9198591"/>
              <a:gd name="connsiteY68" fmla="*/ 68239 h 432185"/>
              <a:gd name="connsiteX69" fmla="*/ 9198591 w 9198591"/>
              <a:gd name="connsiteY69" fmla="*/ 13648 h 432185"/>
              <a:gd name="connsiteX70" fmla="*/ 9144000 w 9198591"/>
              <a:gd name="connsiteY70" fmla="*/ 0 h 43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9198591" h="432185">
                <a:moveTo>
                  <a:pt x="0" y="95534"/>
                </a:moveTo>
                <a:cubicBezTo>
                  <a:pt x="40943" y="100083"/>
                  <a:pt x="82195" y="102409"/>
                  <a:pt x="122830" y="109182"/>
                </a:cubicBezTo>
                <a:cubicBezTo>
                  <a:pt x="137020" y="111547"/>
                  <a:pt x="149666" y="120009"/>
                  <a:pt x="163773" y="122830"/>
                </a:cubicBezTo>
                <a:cubicBezTo>
                  <a:pt x="195316" y="129139"/>
                  <a:pt x="227462" y="131929"/>
                  <a:pt x="259307" y="136478"/>
                </a:cubicBezTo>
                <a:cubicBezTo>
                  <a:pt x="286603" y="154675"/>
                  <a:pt x="308718" y="186430"/>
                  <a:pt x="341194" y="191069"/>
                </a:cubicBezTo>
                <a:cubicBezTo>
                  <a:pt x="464122" y="208629"/>
                  <a:pt x="404998" y="199428"/>
                  <a:pt x="518615" y="218364"/>
                </a:cubicBezTo>
                <a:cubicBezTo>
                  <a:pt x="591403" y="213815"/>
                  <a:pt x="664450" y="212351"/>
                  <a:pt x="736979" y="204716"/>
                </a:cubicBezTo>
                <a:cubicBezTo>
                  <a:pt x="751286" y="203210"/>
                  <a:pt x="763536" y="191069"/>
                  <a:pt x="777922" y="191069"/>
                </a:cubicBezTo>
                <a:cubicBezTo>
                  <a:pt x="810864" y="191069"/>
                  <a:pt x="854793" y="207593"/>
                  <a:pt x="887104" y="218364"/>
                </a:cubicBezTo>
                <a:cubicBezTo>
                  <a:pt x="896203" y="232012"/>
                  <a:pt x="901799" y="248806"/>
                  <a:pt x="914400" y="259307"/>
                </a:cubicBezTo>
                <a:cubicBezTo>
                  <a:pt x="950088" y="289047"/>
                  <a:pt x="994250" y="291655"/>
                  <a:pt x="1037230" y="300251"/>
                </a:cubicBezTo>
                <a:cubicBezTo>
                  <a:pt x="1070659" y="322537"/>
                  <a:pt x="1088700" y="341194"/>
                  <a:pt x="1132764" y="341194"/>
                </a:cubicBezTo>
                <a:cubicBezTo>
                  <a:pt x="1151521" y="341194"/>
                  <a:pt x="1169158" y="332095"/>
                  <a:pt x="1187355" y="327546"/>
                </a:cubicBezTo>
                <a:cubicBezTo>
                  <a:pt x="1201003" y="318448"/>
                  <a:pt x="1213222" y="306712"/>
                  <a:pt x="1228298" y="300251"/>
                </a:cubicBezTo>
                <a:cubicBezTo>
                  <a:pt x="1291568" y="273135"/>
                  <a:pt x="1332959" y="292166"/>
                  <a:pt x="1405719" y="300251"/>
                </a:cubicBezTo>
                <a:cubicBezTo>
                  <a:pt x="1419367" y="304800"/>
                  <a:pt x="1432830" y="309947"/>
                  <a:pt x="1446662" y="313899"/>
                </a:cubicBezTo>
                <a:cubicBezTo>
                  <a:pt x="1566629" y="348175"/>
                  <a:pt x="1444021" y="308469"/>
                  <a:pt x="1542197" y="341194"/>
                </a:cubicBezTo>
                <a:cubicBezTo>
                  <a:pt x="1554010" y="338241"/>
                  <a:pt x="1622506" y="322599"/>
                  <a:pt x="1637731" y="313899"/>
                </a:cubicBezTo>
                <a:cubicBezTo>
                  <a:pt x="1657480" y="302614"/>
                  <a:pt x="1674125" y="286603"/>
                  <a:pt x="1692322" y="272955"/>
                </a:cubicBezTo>
                <a:cubicBezTo>
                  <a:pt x="1846997" y="277504"/>
                  <a:pt x="2001830" y="278251"/>
                  <a:pt x="2156346" y="286603"/>
                </a:cubicBezTo>
                <a:cubicBezTo>
                  <a:pt x="2170711" y="287379"/>
                  <a:pt x="2183457" y="296299"/>
                  <a:pt x="2197289" y="300251"/>
                </a:cubicBezTo>
                <a:cubicBezTo>
                  <a:pt x="2215324" y="305404"/>
                  <a:pt x="2233683" y="309350"/>
                  <a:pt x="2251880" y="313899"/>
                </a:cubicBezTo>
                <a:cubicBezTo>
                  <a:pt x="2265528" y="322997"/>
                  <a:pt x="2281225" y="329596"/>
                  <a:pt x="2292824" y="341194"/>
                </a:cubicBezTo>
                <a:cubicBezTo>
                  <a:pt x="2383816" y="432185"/>
                  <a:pt x="2251872" y="336638"/>
                  <a:pt x="2361062" y="409433"/>
                </a:cubicBezTo>
                <a:cubicBezTo>
                  <a:pt x="2490456" y="366302"/>
                  <a:pt x="2349515" y="409249"/>
                  <a:pt x="2661313" y="382137"/>
                </a:cubicBezTo>
                <a:cubicBezTo>
                  <a:pt x="2679999" y="380512"/>
                  <a:pt x="2697511" y="372168"/>
                  <a:pt x="2715904" y="368490"/>
                </a:cubicBezTo>
                <a:cubicBezTo>
                  <a:pt x="2743039" y="363063"/>
                  <a:pt x="2770656" y="360269"/>
                  <a:pt x="2797791" y="354842"/>
                </a:cubicBezTo>
                <a:cubicBezTo>
                  <a:pt x="2816184" y="351163"/>
                  <a:pt x="2833642" y="341991"/>
                  <a:pt x="2852382" y="341194"/>
                </a:cubicBezTo>
                <a:cubicBezTo>
                  <a:pt x="3047876" y="332875"/>
                  <a:pt x="3243618" y="332095"/>
                  <a:pt x="3439236" y="327546"/>
                </a:cubicBezTo>
                <a:cubicBezTo>
                  <a:pt x="3471081" y="322997"/>
                  <a:pt x="3503959" y="323142"/>
                  <a:pt x="3534770" y="313899"/>
                </a:cubicBezTo>
                <a:cubicBezTo>
                  <a:pt x="3550481" y="309186"/>
                  <a:pt x="3561042" y="293939"/>
                  <a:pt x="3575713" y="286603"/>
                </a:cubicBezTo>
                <a:cubicBezTo>
                  <a:pt x="3588580" y="280169"/>
                  <a:pt x="3603008" y="277504"/>
                  <a:pt x="3616656" y="272955"/>
                </a:cubicBezTo>
                <a:cubicBezTo>
                  <a:pt x="3657599" y="277504"/>
                  <a:pt x="3698348" y="284438"/>
                  <a:pt x="3739486" y="286603"/>
                </a:cubicBezTo>
                <a:cubicBezTo>
                  <a:pt x="4230318" y="312437"/>
                  <a:pt x="3990933" y="276194"/>
                  <a:pt x="4217158" y="313899"/>
                </a:cubicBezTo>
                <a:cubicBezTo>
                  <a:pt x="4258101" y="309350"/>
                  <a:pt x="4298897" y="303186"/>
                  <a:pt x="4339988" y="300251"/>
                </a:cubicBezTo>
                <a:cubicBezTo>
                  <a:pt x="4426323" y="294084"/>
                  <a:pt x="4513533" y="298298"/>
                  <a:pt x="4599295" y="286603"/>
                </a:cubicBezTo>
                <a:cubicBezTo>
                  <a:pt x="4615547" y="284387"/>
                  <a:pt x="4624326" y="263285"/>
                  <a:pt x="4640239" y="259307"/>
                </a:cubicBezTo>
                <a:cubicBezTo>
                  <a:pt x="4680204" y="249316"/>
                  <a:pt x="4721885" y="246641"/>
                  <a:pt x="4763068" y="245660"/>
                </a:cubicBezTo>
                <a:cubicBezTo>
                  <a:pt x="5104196" y="237538"/>
                  <a:pt x="5445456" y="236561"/>
                  <a:pt x="5786650" y="232012"/>
                </a:cubicBezTo>
                <a:cubicBezTo>
                  <a:pt x="5864268" y="154396"/>
                  <a:pt x="5789530" y="216925"/>
                  <a:pt x="5868537" y="177421"/>
                </a:cubicBezTo>
                <a:cubicBezTo>
                  <a:pt x="5883208" y="170085"/>
                  <a:pt x="5894809" y="157460"/>
                  <a:pt x="5909480" y="150125"/>
                </a:cubicBezTo>
                <a:cubicBezTo>
                  <a:pt x="5980682" y="114525"/>
                  <a:pt x="6168906" y="123626"/>
                  <a:pt x="6182436" y="122830"/>
                </a:cubicBezTo>
                <a:cubicBezTo>
                  <a:pt x="6227928" y="127379"/>
                  <a:pt x="6273977" y="128053"/>
                  <a:pt x="6318913" y="136478"/>
                </a:cubicBezTo>
                <a:cubicBezTo>
                  <a:pt x="6347192" y="141780"/>
                  <a:pt x="6373504" y="154675"/>
                  <a:pt x="6400800" y="163773"/>
                </a:cubicBezTo>
                <a:lnTo>
                  <a:pt x="6441743" y="177421"/>
                </a:lnTo>
                <a:cubicBezTo>
                  <a:pt x="6464489" y="172872"/>
                  <a:pt x="6487101" y="167587"/>
                  <a:pt x="6509982" y="163773"/>
                </a:cubicBezTo>
                <a:cubicBezTo>
                  <a:pt x="6566504" y="154353"/>
                  <a:pt x="6659476" y="143380"/>
                  <a:pt x="6714698" y="136478"/>
                </a:cubicBezTo>
                <a:cubicBezTo>
                  <a:pt x="6728346" y="131929"/>
                  <a:pt x="6741535" y="125651"/>
                  <a:pt x="6755642" y="122830"/>
                </a:cubicBezTo>
                <a:cubicBezTo>
                  <a:pt x="6787185" y="116521"/>
                  <a:pt x="6822404" y="123568"/>
                  <a:pt x="6851176" y="109182"/>
                </a:cubicBezTo>
                <a:cubicBezTo>
                  <a:pt x="6864043" y="102748"/>
                  <a:pt x="6855837" y="79473"/>
                  <a:pt x="6864824" y="68239"/>
                </a:cubicBezTo>
                <a:cubicBezTo>
                  <a:pt x="6875071" y="55431"/>
                  <a:pt x="6892119" y="50042"/>
                  <a:pt x="6905767" y="40943"/>
                </a:cubicBezTo>
                <a:cubicBezTo>
                  <a:pt x="6978555" y="45492"/>
                  <a:pt x="7051529" y="47676"/>
                  <a:pt x="7124131" y="54591"/>
                </a:cubicBezTo>
                <a:cubicBezTo>
                  <a:pt x="7147223" y="56790"/>
                  <a:pt x="7169726" y="63207"/>
                  <a:pt x="7192370" y="68239"/>
                </a:cubicBezTo>
                <a:cubicBezTo>
                  <a:pt x="7243777" y="79663"/>
                  <a:pt x="7242312" y="80338"/>
                  <a:pt x="7287904" y="95534"/>
                </a:cubicBezTo>
                <a:cubicBezTo>
                  <a:pt x="7365241" y="90985"/>
                  <a:pt x="7442829" y="89596"/>
                  <a:pt x="7519916" y="81887"/>
                </a:cubicBezTo>
                <a:cubicBezTo>
                  <a:pt x="7534231" y="80456"/>
                  <a:pt x="7546473" y="68239"/>
                  <a:pt x="7560859" y="68239"/>
                </a:cubicBezTo>
                <a:cubicBezTo>
                  <a:pt x="7629249" y="68239"/>
                  <a:pt x="7697337" y="77338"/>
                  <a:pt x="7765576" y="81887"/>
                </a:cubicBezTo>
                <a:cubicBezTo>
                  <a:pt x="7779224" y="90985"/>
                  <a:pt x="7794921" y="97584"/>
                  <a:pt x="7806519" y="109182"/>
                </a:cubicBezTo>
                <a:cubicBezTo>
                  <a:pt x="7818117" y="120780"/>
                  <a:pt x="7817566" y="147884"/>
                  <a:pt x="7833815" y="150125"/>
                </a:cubicBezTo>
                <a:cubicBezTo>
                  <a:pt x="7955576" y="166920"/>
                  <a:pt x="8079474" y="159224"/>
                  <a:pt x="8202304" y="163773"/>
                </a:cubicBezTo>
                <a:cubicBezTo>
                  <a:pt x="8238698" y="168322"/>
                  <a:pt x="8277017" y="164887"/>
                  <a:pt x="8311486" y="177421"/>
                </a:cubicBezTo>
                <a:cubicBezTo>
                  <a:pt x="8329625" y="184017"/>
                  <a:pt x="8337603" y="206008"/>
                  <a:pt x="8352430" y="218364"/>
                </a:cubicBezTo>
                <a:cubicBezTo>
                  <a:pt x="8365031" y="228865"/>
                  <a:pt x="8379725" y="236561"/>
                  <a:pt x="8393373" y="245660"/>
                </a:cubicBezTo>
                <a:cubicBezTo>
                  <a:pt x="8411570" y="236561"/>
                  <a:pt x="8429264" y="226378"/>
                  <a:pt x="8447964" y="218364"/>
                </a:cubicBezTo>
                <a:cubicBezTo>
                  <a:pt x="8461187" y="212697"/>
                  <a:pt x="8478735" y="214888"/>
                  <a:pt x="8488907" y="204716"/>
                </a:cubicBezTo>
                <a:cubicBezTo>
                  <a:pt x="8503293" y="190330"/>
                  <a:pt x="8499927" y="162332"/>
                  <a:pt x="8516203" y="150125"/>
                </a:cubicBezTo>
                <a:cubicBezTo>
                  <a:pt x="8558875" y="118121"/>
                  <a:pt x="8681596" y="114097"/>
                  <a:pt x="8720919" y="109182"/>
                </a:cubicBezTo>
                <a:cubicBezTo>
                  <a:pt x="8752839" y="105192"/>
                  <a:pt x="8784533" y="99524"/>
                  <a:pt x="8816453" y="95534"/>
                </a:cubicBezTo>
                <a:lnTo>
                  <a:pt x="9048465" y="68239"/>
                </a:lnTo>
                <a:cubicBezTo>
                  <a:pt x="9173560" y="36965"/>
                  <a:pt x="9126433" y="61752"/>
                  <a:pt x="9198591" y="13648"/>
                </a:cubicBezTo>
                <a:lnTo>
                  <a:pt x="9144000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/>
          <p:cNvCxnSpPr>
            <a:stCxn id="12" idx="2"/>
          </p:cNvCxnSpPr>
          <p:nvPr/>
        </p:nvCxnSpPr>
        <p:spPr>
          <a:xfrm rot="5400000">
            <a:off x="3624827" y="3526397"/>
            <a:ext cx="782542" cy="2060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" idx="2"/>
          </p:cNvCxnSpPr>
          <p:nvPr/>
        </p:nvCxnSpPr>
        <p:spPr>
          <a:xfrm rot="5400000">
            <a:off x="6379984" y="3675804"/>
            <a:ext cx="1804522" cy="7947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6953" y="259179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 smtClean="0"/>
              <a:t>1-3mm Calcined Bauxite in Epoxy Binder.</a:t>
            </a:r>
            <a:endParaRPr lang="en-NZ" dirty="0"/>
          </a:p>
        </p:txBody>
      </p:sp>
      <p:sp>
        <p:nvSpPr>
          <p:cNvPr id="14" name="TextBox 13"/>
          <p:cNvSpPr txBox="1"/>
          <p:nvPr/>
        </p:nvSpPr>
        <p:spPr>
          <a:xfrm>
            <a:off x="6671483" y="252456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AC14 Asphalt still attached to HFS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836712"/>
          </a:xfrm>
        </p:spPr>
        <p:txBody>
          <a:bodyPr/>
          <a:lstStyle/>
          <a:p>
            <a:pPr algn="ctr"/>
            <a:r>
              <a:rPr lang="en-NZ" dirty="0" smtClean="0"/>
              <a:t>Cohesive Failure – Moisture?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8316416" cy="56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4" y="1"/>
            <a:ext cx="5916706" cy="995081"/>
          </a:xfrm>
        </p:spPr>
        <p:txBody>
          <a:bodyPr/>
          <a:lstStyle/>
          <a:p>
            <a:pPr algn="ctr"/>
            <a:r>
              <a:rPr lang="en-NZ" sz="2800" dirty="0" smtClean="0"/>
              <a:t>Non Slip </a:t>
            </a:r>
            <a:r>
              <a:rPr lang="en-NZ" sz="2800" dirty="0" smtClean="0"/>
              <a:t>Seal Coat – Christchurch Style</a:t>
            </a:r>
            <a:endParaRPr lang="en-NZ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53" y="887507"/>
            <a:ext cx="8040739" cy="56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94" y="908719"/>
            <a:ext cx="6602505" cy="783555"/>
          </a:xfrm>
        </p:spPr>
        <p:txBody>
          <a:bodyPr/>
          <a:lstStyle/>
          <a:p>
            <a:pPr algn="ctr"/>
            <a:r>
              <a:rPr lang="en-NZ" dirty="0" smtClean="0"/>
              <a:t>Cohesive Failure within the asphalt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213" y="1842247"/>
            <a:ext cx="5843587" cy="4395041"/>
          </a:xfrm>
        </p:spPr>
        <p:txBody>
          <a:bodyPr/>
          <a:lstStyle/>
          <a:p>
            <a:r>
              <a:rPr lang="en-NZ" sz="2800" dirty="0" smtClean="0"/>
              <a:t>Possible causes</a:t>
            </a:r>
          </a:p>
          <a:p>
            <a:pPr lvl="1"/>
            <a:r>
              <a:rPr lang="en-NZ" sz="2400" dirty="0" smtClean="0"/>
              <a:t>Water build-up under the HFS strips the binder</a:t>
            </a:r>
          </a:p>
          <a:p>
            <a:pPr lvl="1"/>
            <a:r>
              <a:rPr lang="en-NZ" sz="2400" dirty="0" smtClean="0"/>
              <a:t>Expansion and contraction differentials</a:t>
            </a:r>
          </a:p>
          <a:p>
            <a:pPr lvl="1"/>
            <a:r>
              <a:rPr lang="en-NZ" sz="2400" dirty="0" smtClean="0"/>
              <a:t>Stiffness differences</a:t>
            </a:r>
          </a:p>
          <a:p>
            <a:pPr lvl="1"/>
            <a:r>
              <a:rPr lang="en-NZ" sz="2400" dirty="0" smtClean="0"/>
              <a:t>Shear stress too large</a:t>
            </a:r>
          </a:p>
          <a:p>
            <a:pPr lvl="1"/>
            <a:r>
              <a:rPr lang="en-NZ" sz="2400" dirty="0" smtClean="0"/>
              <a:t>Asphalt too weak</a:t>
            </a:r>
          </a:p>
          <a:p>
            <a:pPr lvl="1"/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94" y="779929"/>
            <a:ext cx="6602505" cy="748834"/>
          </a:xfrm>
        </p:spPr>
        <p:txBody>
          <a:bodyPr/>
          <a:lstStyle/>
          <a:p>
            <a:pPr algn="ctr"/>
            <a:r>
              <a:rPr lang="en-NZ" dirty="0" smtClean="0"/>
              <a:t>Diagram depicting cohesive failure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0251"/>
            <a:ext cx="8388424" cy="2940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7670" y="1700808"/>
            <a:ext cx="626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Possible Cause 1</a:t>
            </a:r>
          </a:p>
          <a:p>
            <a:endParaRPr lang="en-NZ" sz="2400" b="1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Water strips the binder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Reduces the internal friction of the asphalt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Asphalt fails at the high shear stress points 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94" y="874059"/>
            <a:ext cx="6602505" cy="654704"/>
          </a:xfrm>
        </p:spPr>
        <p:txBody>
          <a:bodyPr/>
          <a:lstStyle/>
          <a:p>
            <a:pPr algn="ctr"/>
            <a:r>
              <a:rPr lang="en-NZ" dirty="0" smtClean="0"/>
              <a:t>Diagram depicting cohesive failure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41" y="3613358"/>
            <a:ext cx="8417859" cy="2940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04564" y="1700808"/>
            <a:ext cx="6239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Possible Cause 2</a:t>
            </a:r>
          </a:p>
          <a:p>
            <a:endParaRPr lang="en-NZ" sz="2400" b="1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HFS expands and contract at different rate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Small differentials crack the bonds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Asphalt fails at the high shear stress points 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47165"/>
            <a:ext cx="6629399" cy="681598"/>
          </a:xfrm>
        </p:spPr>
        <p:txBody>
          <a:bodyPr/>
          <a:lstStyle/>
          <a:p>
            <a:pPr algn="ctr"/>
            <a:r>
              <a:rPr lang="en-NZ" dirty="0" smtClean="0"/>
              <a:t>Diagram depicting cohesive failure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94" y="3626804"/>
            <a:ext cx="8431306" cy="2940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04564" y="1700808"/>
            <a:ext cx="6239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Possible Cause 3</a:t>
            </a:r>
          </a:p>
          <a:p>
            <a:endParaRPr lang="en-NZ" sz="2400" b="1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HFS stiffer than asphalt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Asphalt deflects more breaking bonds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Asphalt fails at the high loading points 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00953"/>
            <a:ext cx="6629399" cy="627810"/>
          </a:xfrm>
        </p:spPr>
        <p:txBody>
          <a:bodyPr/>
          <a:lstStyle/>
          <a:p>
            <a:pPr algn="ctr"/>
            <a:r>
              <a:rPr lang="en-NZ" dirty="0" smtClean="0"/>
              <a:t>Diagram depicting cohesive failure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41" y="3640251"/>
            <a:ext cx="8417859" cy="2940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64224" y="1600200"/>
            <a:ext cx="6279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Possible Cause 4</a:t>
            </a:r>
          </a:p>
          <a:p>
            <a:endParaRPr lang="en-NZ" sz="2400" b="1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Shear stress is transmitted into the asphalt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The asphalt internal friction too low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The asphalt fails at the high shear stress points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95" y="900953"/>
            <a:ext cx="6602506" cy="627810"/>
          </a:xfrm>
        </p:spPr>
        <p:txBody>
          <a:bodyPr/>
          <a:lstStyle/>
          <a:p>
            <a:pPr algn="ctr"/>
            <a:r>
              <a:rPr lang="en-NZ" dirty="0" smtClean="0"/>
              <a:t>Diagram depicting cohesive failure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41" y="3640251"/>
            <a:ext cx="8417859" cy="2940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7670" y="1559860"/>
            <a:ext cx="6266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Possible Cause 5</a:t>
            </a:r>
          </a:p>
          <a:p>
            <a:endParaRPr lang="en-NZ" sz="2400" b="1" dirty="0" smtClean="0"/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Stress is transmitted into the asphalt by any or all of the above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The asphalt internal friction is too low</a:t>
            </a:r>
          </a:p>
          <a:p>
            <a:pPr>
              <a:buFont typeface="Arial" pitchFamily="34" charset="0"/>
              <a:buChar char="•"/>
            </a:pPr>
            <a:r>
              <a:rPr lang="en-NZ" sz="2000" dirty="0" smtClean="0"/>
              <a:t>The asphalt fails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6" y="908719"/>
            <a:ext cx="6615953" cy="664587"/>
          </a:xfrm>
        </p:spPr>
        <p:txBody>
          <a:bodyPr/>
          <a:lstStyle/>
          <a:p>
            <a:pPr algn="ctr"/>
            <a:r>
              <a:rPr lang="en-NZ" dirty="0" smtClean="0"/>
              <a:t>Pavement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53988"/>
            <a:ext cx="6629400" cy="4799348"/>
          </a:xfrm>
        </p:spPr>
        <p:txBody>
          <a:bodyPr/>
          <a:lstStyle/>
          <a:p>
            <a:r>
              <a:rPr lang="en-NZ" sz="2000" dirty="0" smtClean="0"/>
              <a:t>HFS used on high demand sites</a:t>
            </a:r>
          </a:p>
          <a:p>
            <a:r>
              <a:rPr lang="en-NZ" sz="2000" dirty="0" smtClean="0"/>
              <a:t>HFS used instead of realigning sites with poor geometrics</a:t>
            </a:r>
          </a:p>
          <a:p>
            <a:r>
              <a:rPr lang="en-NZ" sz="2000" dirty="0" smtClean="0"/>
              <a:t>High demand pavements</a:t>
            </a:r>
          </a:p>
          <a:p>
            <a:pPr lvl="1"/>
            <a:r>
              <a:rPr lang="en-NZ" sz="1800" dirty="0" smtClean="0"/>
              <a:t>International – 100mm AC on 200 – 300mm Structural Asphalt  Pavement.</a:t>
            </a:r>
          </a:p>
          <a:p>
            <a:pPr lvl="1"/>
            <a:r>
              <a:rPr lang="en-NZ" sz="1800" dirty="0" smtClean="0"/>
              <a:t>New Zealand – 50mm AC on Unbound Granular Pavement</a:t>
            </a:r>
          </a:p>
          <a:p>
            <a:r>
              <a:rPr lang="en-NZ" sz="2000" dirty="0" smtClean="0"/>
              <a:t>Starting to see some change to this.</a:t>
            </a:r>
          </a:p>
          <a:p>
            <a:r>
              <a:rPr lang="en-NZ" sz="2000" dirty="0" smtClean="0"/>
              <a:t>NZ Economic Analysis does not include the cost of disruption to motorist or neighbours.</a:t>
            </a:r>
          </a:p>
          <a:p>
            <a:r>
              <a:rPr lang="en-NZ" sz="2000" dirty="0" smtClean="0"/>
              <a:t>Cheaper to surface with high PSV aggregate in a thin asphalt surfacing than proper pavement and HFS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820271"/>
            <a:ext cx="6131859" cy="708492"/>
          </a:xfrm>
        </p:spPr>
        <p:txBody>
          <a:bodyPr/>
          <a:lstStyle/>
          <a:p>
            <a:pPr algn="ctr"/>
            <a:r>
              <a:rPr lang="en-NZ" dirty="0" smtClean="0"/>
              <a:t>Solutions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40541"/>
            <a:ext cx="6377880" cy="4884802"/>
          </a:xfrm>
        </p:spPr>
        <p:txBody>
          <a:bodyPr/>
          <a:lstStyle/>
          <a:p>
            <a:r>
              <a:rPr lang="en-NZ" sz="2000" dirty="0" smtClean="0"/>
              <a:t>Better Pavements</a:t>
            </a:r>
          </a:p>
          <a:p>
            <a:r>
              <a:rPr lang="en-NZ" sz="2000" dirty="0" smtClean="0"/>
              <a:t>Better Asphalt Design</a:t>
            </a:r>
          </a:p>
          <a:p>
            <a:r>
              <a:rPr lang="en-NZ" sz="2000" dirty="0" smtClean="0"/>
              <a:t>Better Asphalt Binders</a:t>
            </a:r>
          </a:p>
          <a:p>
            <a:r>
              <a:rPr lang="en-NZ" sz="2000" dirty="0" smtClean="0"/>
              <a:t>Better HFS Binder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927847"/>
            <a:ext cx="6589059" cy="726140"/>
          </a:xfrm>
        </p:spPr>
        <p:txBody>
          <a:bodyPr/>
          <a:lstStyle/>
          <a:p>
            <a:pPr algn="ctr"/>
            <a:r>
              <a:rPr lang="en-NZ" dirty="0" smtClean="0"/>
              <a:t>Better Pavements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213" y="1711325"/>
            <a:ext cx="5843587" cy="1690781"/>
          </a:xfrm>
        </p:spPr>
        <p:txBody>
          <a:bodyPr/>
          <a:lstStyle/>
          <a:p>
            <a:r>
              <a:rPr lang="en-NZ" sz="2200" dirty="0" smtClean="0"/>
              <a:t>Thick asphalt limits permeability</a:t>
            </a:r>
          </a:p>
          <a:p>
            <a:r>
              <a:rPr lang="en-NZ" sz="2200" dirty="0" smtClean="0"/>
              <a:t>Thicker asphalt larger stone</a:t>
            </a:r>
          </a:p>
          <a:p>
            <a:r>
              <a:rPr lang="en-NZ" sz="2200" dirty="0" smtClean="0"/>
              <a:t>Deeper stone anchors</a:t>
            </a:r>
          </a:p>
          <a:p>
            <a:r>
              <a:rPr lang="en-NZ" sz="2200" dirty="0" smtClean="0"/>
              <a:t>Lower deflections less differential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494" y="887505"/>
            <a:ext cx="6602505" cy="641257"/>
          </a:xfrm>
        </p:spPr>
        <p:txBody>
          <a:bodyPr/>
          <a:lstStyle/>
          <a:p>
            <a:pPr algn="ctr"/>
            <a:r>
              <a:rPr lang="en-NZ" dirty="0" smtClean="0"/>
              <a:t>Better Asphalt Design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213" y="1711326"/>
            <a:ext cx="5843587" cy="1932828"/>
          </a:xfrm>
        </p:spPr>
        <p:txBody>
          <a:bodyPr/>
          <a:lstStyle/>
          <a:p>
            <a:r>
              <a:rPr lang="en-NZ" dirty="0" smtClean="0"/>
              <a:t>Larger stone deeper anchors</a:t>
            </a:r>
          </a:p>
          <a:p>
            <a:r>
              <a:rPr lang="en-NZ" dirty="0" smtClean="0"/>
              <a:t>Increased internal friction</a:t>
            </a:r>
          </a:p>
          <a:p>
            <a:r>
              <a:rPr lang="en-NZ" dirty="0" smtClean="0"/>
              <a:t>Increased tensile strength</a:t>
            </a:r>
          </a:p>
          <a:p>
            <a:r>
              <a:rPr lang="en-NZ" dirty="0" smtClean="0"/>
              <a:t>Reduced permeability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-46656"/>
            <a:ext cx="4932040" cy="657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87505"/>
            <a:ext cx="6629399" cy="641257"/>
          </a:xfrm>
        </p:spPr>
        <p:txBody>
          <a:bodyPr/>
          <a:lstStyle/>
          <a:p>
            <a:pPr algn="ctr"/>
            <a:r>
              <a:rPr lang="en-NZ" dirty="0" smtClean="0"/>
              <a:t>Better Asphalt Binders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588" y="2043953"/>
            <a:ext cx="5661212" cy="4193335"/>
          </a:xfrm>
        </p:spPr>
        <p:txBody>
          <a:bodyPr/>
          <a:lstStyle/>
          <a:p>
            <a:r>
              <a:rPr lang="en-NZ" sz="2200" dirty="0" smtClean="0"/>
              <a:t>Better asphalt internal friction</a:t>
            </a:r>
          </a:p>
          <a:p>
            <a:r>
              <a:rPr lang="en-NZ" sz="2200" dirty="0" smtClean="0"/>
              <a:t>Asphalt handles stress better</a:t>
            </a:r>
          </a:p>
          <a:p>
            <a:r>
              <a:rPr lang="en-NZ" sz="2200" dirty="0" smtClean="0"/>
              <a:t>Asphalt more durable when stressed</a:t>
            </a:r>
          </a:p>
          <a:p>
            <a:r>
              <a:rPr lang="en-NZ" sz="2200" dirty="0" smtClean="0"/>
              <a:t>Binder more resistant to stripping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874059"/>
            <a:ext cx="6589059" cy="654704"/>
          </a:xfrm>
        </p:spPr>
        <p:txBody>
          <a:bodyPr/>
          <a:lstStyle/>
          <a:p>
            <a:pPr algn="ctr"/>
            <a:r>
              <a:rPr lang="en-NZ" dirty="0" smtClean="0"/>
              <a:t>Better HFS Binder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213" y="2111188"/>
            <a:ext cx="5843587" cy="4126100"/>
          </a:xfrm>
        </p:spPr>
        <p:txBody>
          <a:bodyPr/>
          <a:lstStyle/>
          <a:p>
            <a:r>
              <a:rPr lang="en-NZ" dirty="0" smtClean="0"/>
              <a:t>Binder breathes like the asphalt</a:t>
            </a:r>
          </a:p>
          <a:p>
            <a:r>
              <a:rPr lang="en-NZ" dirty="0" smtClean="0"/>
              <a:t>Binder deflects and expands and contracts like the asphalt</a:t>
            </a:r>
          </a:p>
          <a:p>
            <a:r>
              <a:rPr lang="en-NZ" dirty="0" smtClean="0"/>
              <a:t>Better adhesion properties</a:t>
            </a:r>
          </a:p>
          <a:p>
            <a:r>
              <a:rPr lang="en-NZ" dirty="0" smtClean="0"/>
              <a:t>Better and faster curing binder</a:t>
            </a:r>
            <a:endParaRPr lang="en-NZ" sz="2200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Outlined the mechanisms of failure</a:t>
            </a:r>
          </a:p>
          <a:p>
            <a:r>
              <a:rPr lang="en-NZ" dirty="0" smtClean="0"/>
              <a:t>Have offered some solutions</a:t>
            </a:r>
          </a:p>
          <a:p>
            <a:r>
              <a:rPr lang="en-NZ" dirty="0" smtClean="0"/>
              <a:t>Still looking for the silver bullet</a:t>
            </a:r>
          </a:p>
          <a:p>
            <a:r>
              <a:rPr lang="en-NZ" dirty="0" smtClean="0"/>
              <a:t>Any ideas to improve HFS lives welcomed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024" y="847165"/>
            <a:ext cx="67369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you for Listening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388425" cy="584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93" y="836712"/>
            <a:ext cx="8551407" cy="571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1"/>
            <a:ext cx="5580112" cy="908720"/>
          </a:xfrm>
        </p:spPr>
        <p:txBody>
          <a:bodyPr/>
          <a:lstStyle/>
          <a:p>
            <a:r>
              <a:rPr lang="en-NZ" dirty="0" smtClean="0"/>
              <a:t>Aftershocks total = 2086 </a:t>
            </a:r>
            <a:r>
              <a:rPr lang="en-NZ" sz="1200" dirty="0" smtClean="0"/>
              <a:t>May 6 2011 </a:t>
            </a:r>
            <a:endParaRPr lang="en-N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0123" cy="55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833717"/>
            <a:ext cx="6629399" cy="695045"/>
          </a:xfrm>
        </p:spPr>
        <p:txBody>
          <a:bodyPr/>
          <a:lstStyle/>
          <a:p>
            <a:pPr algn="ctr"/>
            <a:r>
              <a:rPr lang="en-US" sz="3600" dirty="0" smtClean="0"/>
              <a:t>Outline of Presentation</a:t>
            </a:r>
            <a:endParaRPr lang="en-US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094" y="1761564"/>
            <a:ext cx="6373905" cy="4760259"/>
          </a:xfrm>
        </p:spPr>
        <p:txBody>
          <a:bodyPr/>
          <a:lstStyle/>
          <a:p>
            <a:r>
              <a:rPr lang="en-US" sz="2800" dirty="0" smtClean="0"/>
              <a:t>History</a:t>
            </a:r>
          </a:p>
          <a:p>
            <a:r>
              <a:rPr lang="en-US" sz="2800" dirty="0" smtClean="0"/>
              <a:t>Failures</a:t>
            </a:r>
          </a:p>
          <a:p>
            <a:r>
              <a:rPr lang="en-US" sz="2800" dirty="0" smtClean="0"/>
              <a:t>Modes of Failure</a:t>
            </a:r>
          </a:p>
          <a:p>
            <a:pPr lvl="1"/>
            <a:r>
              <a:rPr lang="en-US" sz="2400" dirty="0" smtClean="0"/>
              <a:t>Adhesive Failure</a:t>
            </a:r>
          </a:p>
          <a:p>
            <a:pPr lvl="1"/>
            <a:r>
              <a:rPr lang="en-US" sz="2400" dirty="0" smtClean="0"/>
              <a:t>Delamination Failure</a:t>
            </a:r>
          </a:p>
          <a:p>
            <a:pPr lvl="1"/>
            <a:r>
              <a:rPr lang="en-US" sz="2400" dirty="0" smtClean="0"/>
              <a:t>Cohesive failure</a:t>
            </a:r>
          </a:p>
          <a:p>
            <a:r>
              <a:rPr lang="en-US" sz="2800" dirty="0" smtClean="0"/>
              <a:t>Pavement Design</a:t>
            </a:r>
          </a:p>
          <a:p>
            <a:r>
              <a:rPr lang="en-US" sz="2800" dirty="0" smtClean="0"/>
              <a:t>Solutions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94" y="0"/>
            <a:ext cx="3550024" cy="720080"/>
          </a:xfrm>
        </p:spPr>
        <p:txBody>
          <a:bodyPr/>
          <a:lstStyle/>
          <a:p>
            <a:pPr algn="ctr"/>
            <a:r>
              <a:rPr lang="en-NZ" sz="3600" dirty="0" smtClean="0"/>
              <a:t>History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1" y="900952"/>
            <a:ext cx="4572000" cy="3065929"/>
          </a:xfrm>
        </p:spPr>
        <p:txBody>
          <a:bodyPr/>
          <a:lstStyle/>
          <a:p>
            <a:r>
              <a:rPr lang="en-NZ" sz="2200" dirty="0" smtClean="0"/>
              <a:t>Early 1960s rapid increase in traffic</a:t>
            </a:r>
          </a:p>
          <a:p>
            <a:r>
              <a:rPr lang="en-NZ" sz="2200" dirty="0" smtClean="0"/>
              <a:t>Crashes increase – Black Spots identified</a:t>
            </a:r>
          </a:p>
          <a:p>
            <a:r>
              <a:rPr lang="en-NZ" sz="2200" dirty="0" smtClean="0"/>
              <a:t>Focus on surface condition</a:t>
            </a:r>
          </a:p>
          <a:p>
            <a:r>
              <a:rPr lang="en-NZ" sz="2200" dirty="0" smtClean="0"/>
              <a:t>Develop high friction surfaces</a:t>
            </a:r>
          </a:p>
          <a:p>
            <a:r>
              <a:rPr lang="en-NZ" sz="2200" dirty="0" smtClean="0"/>
              <a:t>Shellgrip in Christchurch in Early 1990s</a:t>
            </a:r>
            <a:endParaRPr lang="en-NZ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25" y="3883169"/>
            <a:ext cx="4281428" cy="26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RTA"/>
          <p:cNvPicPr>
            <a:picLocks noChangeAspect="1" noChangeArrowheads="1"/>
          </p:cNvPicPr>
          <p:nvPr/>
        </p:nvPicPr>
        <p:blipFill>
          <a:blip r:embed="rId4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5015753" y="3896616"/>
            <a:ext cx="4128247" cy="2641476"/>
          </a:xfrm>
          <a:prstGeom prst="rect">
            <a:avLst/>
          </a:prstGeom>
          <a:noFill/>
        </p:spPr>
      </p:pic>
      <p:pic>
        <p:nvPicPr>
          <p:cNvPr id="8" name="3310_18_OLDSCRIM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0292" y="0"/>
            <a:ext cx="2153708" cy="17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7" y="908719"/>
            <a:ext cx="6085728" cy="783555"/>
          </a:xfrm>
        </p:spPr>
        <p:txBody>
          <a:bodyPr/>
          <a:lstStyle/>
          <a:p>
            <a:pPr algn="ctr"/>
            <a:r>
              <a:rPr lang="en-NZ" dirty="0" smtClean="0"/>
              <a:t>HFS Failures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494" y="1700808"/>
            <a:ext cx="6602506" cy="4807568"/>
          </a:xfrm>
        </p:spPr>
        <p:txBody>
          <a:bodyPr/>
          <a:lstStyle/>
          <a:p>
            <a:r>
              <a:rPr lang="en-NZ" dirty="0" smtClean="0"/>
              <a:t>Application Failures</a:t>
            </a:r>
          </a:p>
          <a:p>
            <a:r>
              <a:rPr lang="en-NZ" dirty="0" smtClean="0"/>
              <a:t>Adhesive failures and delamination usual failure modes</a:t>
            </a:r>
          </a:p>
          <a:p>
            <a:r>
              <a:rPr lang="en-NZ" dirty="0" smtClean="0"/>
              <a:t>Existing surface contaminated</a:t>
            </a:r>
          </a:p>
          <a:p>
            <a:pPr lvl="1"/>
            <a:r>
              <a:rPr lang="en-NZ" dirty="0" smtClean="0"/>
              <a:t>Bitumen</a:t>
            </a:r>
          </a:p>
          <a:p>
            <a:pPr lvl="1"/>
            <a:r>
              <a:rPr lang="en-NZ" dirty="0" smtClean="0"/>
              <a:t>Road grime</a:t>
            </a:r>
          </a:p>
          <a:p>
            <a:pPr lvl="1"/>
            <a:r>
              <a:rPr lang="en-NZ" dirty="0" smtClean="0"/>
              <a:t>Moisture</a:t>
            </a:r>
          </a:p>
          <a:p>
            <a:r>
              <a:rPr lang="en-NZ" dirty="0" smtClean="0"/>
              <a:t>Dirty Aggregate</a:t>
            </a:r>
          </a:p>
          <a:p>
            <a:r>
              <a:rPr lang="en-NZ" dirty="0" smtClean="0"/>
              <a:t>Wrong weather</a:t>
            </a:r>
          </a:p>
          <a:p>
            <a:r>
              <a:rPr lang="en-NZ" dirty="0" smtClean="0"/>
              <a:t>Cure too slow</a:t>
            </a:r>
          </a:p>
          <a:p>
            <a:r>
              <a:rPr lang="en-NZ" dirty="0" smtClean="0"/>
              <a:t>Cure too fast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514</Words>
  <Application>Microsoft Office PowerPoint</Application>
  <PresentationFormat>On-screen Show (4:3)</PresentationFormat>
  <Paragraphs>119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Failure Mechanisms of Special Surfacings</vt:lpstr>
      <vt:lpstr>Non Slip Seal Coat – Christchurch Style</vt:lpstr>
      <vt:lpstr>Slide 3</vt:lpstr>
      <vt:lpstr>Slide 4</vt:lpstr>
      <vt:lpstr>Slide 5</vt:lpstr>
      <vt:lpstr>Aftershocks total = 2086 May 6 2011 </vt:lpstr>
      <vt:lpstr>Outline of Presentation</vt:lpstr>
      <vt:lpstr>History</vt:lpstr>
      <vt:lpstr>HFS Failures</vt:lpstr>
      <vt:lpstr>Inconsistent binder application</vt:lpstr>
      <vt:lpstr>Trafficking before the binder cured</vt:lpstr>
      <vt:lpstr>Chip loss from dirty chip</vt:lpstr>
      <vt:lpstr>Delamination from water rising from below</vt:lpstr>
      <vt:lpstr>Delamination due to bitumen rich surface</vt:lpstr>
      <vt:lpstr>Delamination due to surface contamination</vt:lpstr>
      <vt:lpstr>Delamination due to surface contamination</vt:lpstr>
      <vt:lpstr>Cohesive Failure in asphalt</vt:lpstr>
      <vt:lpstr>HFS with Asphalt Attached</vt:lpstr>
      <vt:lpstr>Cohesive Failure – Moisture?</vt:lpstr>
      <vt:lpstr>Cohesive Failure within the asphalt</vt:lpstr>
      <vt:lpstr>Diagram depicting cohesive failure</vt:lpstr>
      <vt:lpstr>Diagram depicting cohesive failure</vt:lpstr>
      <vt:lpstr>Diagram depicting cohesive failure</vt:lpstr>
      <vt:lpstr>Diagram depicting cohesive failure</vt:lpstr>
      <vt:lpstr>Diagram depicting cohesive failure</vt:lpstr>
      <vt:lpstr>Pavement Design</vt:lpstr>
      <vt:lpstr>Solutions</vt:lpstr>
      <vt:lpstr>Better Pavements</vt:lpstr>
      <vt:lpstr>Better Asphalt Design</vt:lpstr>
      <vt:lpstr>Better Asphalt Binders</vt:lpstr>
      <vt:lpstr>Better HFS Binder</vt:lpstr>
      <vt:lpstr>Summary</vt:lpstr>
      <vt:lpstr>Slide 33</vt:lpstr>
    </vt:vector>
  </TitlesOfParts>
  <Company>Acumen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rcampbell</dc:creator>
  <cp:lastModifiedBy>watersj</cp:lastModifiedBy>
  <cp:revision>33</cp:revision>
  <dcterms:created xsi:type="dcterms:W3CDTF">2007-11-22T01:38:38Z</dcterms:created>
  <dcterms:modified xsi:type="dcterms:W3CDTF">2011-05-05T22:02:01Z</dcterms:modified>
</cp:coreProperties>
</file>