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265" r:id="rId3"/>
    <p:sldId id="266" r:id="rId4"/>
    <p:sldId id="264" r:id="rId5"/>
    <p:sldId id="267" r:id="rId6"/>
    <p:sldId id="268" r:id="rId7"/>
    <p:sldId id="263" r:id="rId8"/>
    <p:sldId id="262" r:id="rId9"/>
    <p:sldId id="261" r:id="rId10"/>
    <p:sldId id="278" r:id="rId11"/>
    <p:sldId id="279" r:id="rId12"/>
    <p:sldId id="280" r:id="rId13"/>
    <p:sldId id="273" r:id="rId14"/>
    <p:sldId id="272" r:id="rId15"/>
    <p:sldId id="282" r:id="rId16"/>
    <p:sldId id="283" r:id="rId17"/>
    <p:sldId id="284" r:id="rId18"/>
    <p:sldId id="285" r:id="rId19"/>
    <p:sldId id="281" r:id="rId20"/>
    <p:sldId id="269" r:id="rId21"/>
    <p:sldId id="260" r:id="rId22"/>
    <p:sldId id="275" r:id="rId23"/>
    <p:sldId id="276" r:id="rId24"/>
    <p:sldId id="288" r:id="rId25"/>
    <p:sldId id="287" r:id="rId26"/>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EF3A"/>
    <a:srgbClr val="FF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308" y="-13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75" d="100"/>
          <a:sy n="75" d="100"/>
        </p:scale>
        <p:origin x="-3390" y="-90"/>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5D9BF971-F40E-495C-AD1D-489D3C4E2094}" type="datetimeFigureOut">
              <a:rPr lang="en-NZ" smtClean="0"/>
              <a:pPr/>
              <a:t>12/05/2011</a:t>
            </a:fld>
            <a:endParaRPr lang="en-NZ" dirty="0"/>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n-NZ" dirty="0"/>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AC564BF6-69CB-4B41-B1CE-9924A16071B9}" type="slidenum">
              <a:rPr lang="en-NZ" smtClean="0"/>
              <a:pPr/>
              <a:t>‹#›</a:t>
            </a:fld>
            <a:endParaRPr lang="en-NZ"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4FCB8B38-1F9E-4335-BB0E-3EDB77532D5B}" type="datetimeFigureOut">
              <a:rPr lang="en-NZ" smtClean="0"/>
              <a:pPr/>
              <a:t>12/05/2011</a:t>
            </a:fld>
            <a:endParaRPr lang="en-NZ"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FAAA160E-4FD3-4C6A-89F3-2935D2C3EB9A}" type="slidenum">
              <a:rPr lang="en-NZ" smtClean="0"/>
              <a:pPr/>
              <a:t>‹#›</a:t>
            </a:fld>
            <a:endParaRPr lang="en-NZ"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1</a:t>
            </a:fld>
            <a:endParaRPr lang="en-NZ"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r>
              <a:rPr lang="en-US" dirty="0" smtClean="0"/>
              <a:t>The start of the curve is where the radius reduces to below 800mR.</a:t>
            </a:r>
          </a:p>
          <a:p>
            <a:pPr eaLnBrk="1" hangingPunct="1"/>
            <a:r>
              <a:rPr lang="en-US" dirty="0" smtClean="0"/>
              <a:t>We have found this to be the best approximation for the tangent point.</a:t>
            </a:r>
            <a:endParaRPr lang="en-GB"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r>
              <a:rPr lang="en-US" dirty="0" smtClean="0"/>
              <a:t>The curve radius is based upon the tightest 30m section, anywhere within the curve.</a:t>
            </a:r>
            <a:endParaRPr lang="en-GB"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r>
              <a:rPr lang="en-US" dirty="0" smtClean="0"/>
              <a:t>The end is where radius exceeds 800mR.</a:t>
            </a:r>
          </a:p>
          <a:p>
            <a:pPr eaLnBrk="1" hangingPunct="1"/>
            <a:endParaRPr lang="en-US" dirty="0" smtClean="0"/>
          </a:p>
          <a:p>
            <a:pPr eaLnBrk="1" hangingPunct="1"/>
            <a:r>
              <a:rPr lang="en-US" dirty="0" smtClean="0"/>
              <a:t>Rules developed for dealing with compound and reverse curves are given in the paper.</a:t>
            </a:r>
          </a:p>
          <a:p>
            <a:pPr eaLnBrk="1" hangingPunct="1"/>
            <a:endParaRPr lang="en-US" dirty="0" smtClean="0"/>
          </a:p>
          <a:p>
            <a:pPr eaLnBrk="1" hangingPunct="1"/>
            <a:r>
              <a:rPr lang="en-US" dirty="0" smtClean="0"/>
              <a:t>Application of the curve identification process to NZ’s rural state  highways yielded the following  findings:</a:t>
            </a:r>
          </a:p>
          <a:p>
            <a:pPr eaLnBrk="1" hangingPunct="1"/>
            <a:endParaRPr lang="en-US" dirty="0" smtClean="0"/>
          </a:p>
          <a:p>
            <a:pPr eaLnBrk="1" hangingPunct="1">
              <a:buFont typeface="Arial" pitchFamily="34" charset="0"/>
              <a:buChar char="•"/>
            </a:pPr>
            <a:r>
              <a:rPr lang="en-US" dirty="0" smtClean="0"/>
              <a:t> There are  a total of  18,771 curves with a horizontal radius of curvature less than 500m, of which about 65% (11,800) are &lt; 250 mR.</a:t>
            </a:r>
          </a:p>
          <a:p>
            <a:pPr eaLnBrk="1" hangingPunct="1">
              <a:buFont typeface="Arial" pitchFamily="34" charset="0"/>
              <a:buChar char="•"/>
            </a:pPr>
            <a:endParaRPr lang="en-US" dirty="0" smtClean="0"/>
          </a:p>
          <a:p>
            <a:pPr eaLnBrk="1" hangingPunct="1">
              <a:buFont typeface="Arial" pitchFamily="34" charset="0"/>
              <a:buChar char="•"/>
            </a:pPr>
            <a:r>
              <a:rPr lang="en-US" dirty="0" smtClean="0"/>
              <a:t>The average length of a &lt;250mR curve is 144 metres  compared to 163 metres for curves between 250m and 500m radius.</a:t>
            </a:r>
            <a:endParaRPr lang="en-GB"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 dataset used for deriving the crash prediction model for curves covered the period 1997 to 2002. The dataset comprised a total of 95435 curve-years (i.e. one line of data for each curve for each year) and 3244 crashes (all reported injury, including fatals). Curves at intersections were excluded from the dataset.</a:t>
            </a:r>
          </a:p>
          <a:p>
            <a:endParaRPr lang="en-AU" dirty="0" smtClean="0"/>
          </a:p>
          <a:p>
            <a:r>
              <a:rPr lang="en-NZ" dirty="0" smtClean="0"/>
              <a:t>An issue with the statistical modelling is the difficulty in allowing for the errors in the location of the crashes. A partial solution has been to assign each crash that occurs within 50 m of a curve to that curve. Where this would result in a crash being assigned to two curves, it has been assigned to the one nearest to the curve.</a:t>
            </a:r>
          </a:p>
          <a:p>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13</a:t>
            </a:fld>
            <a:endParaRPr lang="en-NZ"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 solid line in the following graphs is the estimate of the effect of the parameter and the dotted lines are the associated 5% confidence intervals. </a:t>
            </a:r>
          </a:p>
          <a:p>
            <a:endParaRPr lang="en-AU" dirty="0" smtClean="0"/>
          </a:p>
          <a:p>
            <a:r>
              <a:rPr lang="en-AU" dirty="0" smtClean="0"/>
              <a:t>The research shows that the crash rate is relatively constant with traffic until you get above 10,000 vehicles when crash rate starts to decrease.</a:t>
            </a:r>
            <a:endParaRPr lang="en-NZ" dirty="0" smtClean="0"/>
          </a:p>
          <a:p>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14</a:t>
            </a:fld>
            <a:endParaRPr lang="en-NZ"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The research also confirms that the crash rate on curves decreases as the SCRIM side force coefficient  increases. This is a reasonably linear relationship. </a:t>
            </a:r>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15</a:t>
            </a:fld>
            <a:endParaRPr lang="en-NZ"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NZ" dirty="0" smtClean="0"/>
              <a:t>Crash rate is shown to increase with curve length.</a:t>
            </a:r>
          </a:p>
          <a:p>
            <a:pPr>
              <a:buFont typeface="Arial" pitchFamily="34" charset="0"/>
              <a:buChar char="•"/>
            </a:pPr>
            <a:endParaRPr lang="en-NZ" dirty="0" smtClean="0"/>
          </a:p>
          <a:p>
            <a:pPr>
              <a:buFont typeface="Arial" pitchFamily="34" charset="0"/>
              <a:buChar char="•"/>
            </a:pPr>
            <a:r>
              <a:rPr lang="en-NZ" dirty="0" smtClean="0"/>
              <a:t>This may be because you can straighten out short curves.</a:t>
            </a:r>
          </a:p>
          <a:p>
            <a:pPr>
              <a:buFont typeface="Arial" pitchFamily="34" charset="0"/>
              <a:buChar char="•"/>
            </a:pPr>
            <a:endParaRPr lang="en-NZ" dirty="0" smtClean="0"/>
          </a:p>
          <a:p>
            <a:pPr>
              <a:buFont typeface="Arial" pitchFamily="34" charset="0"/>
              <a:buChar char="•"/>
            </a:pPr>
            <a:r>
              <a:rPr lang="en-NZ" dirty="0" smtClean="0"/>
              <a:t>It is also more difficult to get out of trouble if you have misread a long curve.</a:t>
            </a:r>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16</a:t>
            </a:fld>
            <a:endParaRPr lang="en-NZ"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As expected, crash rates on curves are  significantly higher when the approach gradient is negative  (i.e. downhill). Conversely, crash rates  when the approach gradient is positive (uphill)  is less than for level terrain.</a:t>
            </a:r>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17</a:t>
            </a:fld>
            <a:endParaRPr lang="en-NZ"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Finally, the research also shows us that the crash rate increases significantly when the difference between approach speed and curve speed exceeds 20 km/h.</a:t>
            </a:r>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18</a:t>
            </a:fld>
            <a:endParaRPr lang="en-NZ"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It is difficult to carry out a goodness of fit test on the model. The usual chi-squared goodness of fit test on the actual and fitted values does not work in the present situation because of the small expected number of crashes for most curves.</a:t>
            </a:r>
          </a:p>
          <a:p>
            <a:endParaRPr lang="en-NZ" dirty="0" smtClean="0"/>
          </a:p>
          <a:p>
            <a:r>
              <a:rPr lang="en-AU" dirty="0" smtClean="0"/>
              <a:t>One approach is to divide the data into categories based on one or two of the predictor variables and then compare the observed and modelled numbers of crashes for each of the categories. </a:t>
            </a:r>
          </a:p>
          <a:p>
            <a:endParaRPr lang="en-AU" dirty="0" smtClean="0"/>
          </a:p>
          <a:p>
            <a:r>
              <a:rPr lang="en-AU" dirty="0" smtClean="0"/>
              <a:t>The displayed bar chart shows the comparison when one categorises by  curve length and curve speed.</a:t>
            </a:r>
          </a:p>
          <a:p>
            <a:endParaRPr lang="en-AU" dirty="0" smtClean="0"/>
          </a:p>
          <a:p>
            <a:r>
              <a:rPr lang="en-AU" dirty="0" smtClean="0"/>
              <a:t>Mostly, the agreement is good, but there appears to be an interaction between length and curve advisory speed for the shortest curves. The tightest curves are less dangerous than predicted by the model and the straighter ones are more dangerous.</a:t>
            </a:r>
            <a:endParaRPr lang="en-NZ" dirty="0" smtClean="0"/>
          </a:p>
          <a:p>
            <a:endParaRPr lang="en-AU" dirty="0" smtClean="0"/>
          </a:p>
          <a:p>
            <a:r>
              <a:rPr lang="en-AU" dirty="0" smtClean="0"/>
              <a:t>Tests on length and OOCC and on curve speed and OOCC also gave good agreement.  </a:t>
            </a:r>
            <a:endParaRPr lang="en-NZ" dirty="0" smtClean="0"/>
          </a:p>
          <a:p>
            <a:endParaRPr lang="en-AU" dirty="0" smtClean="0"/>
          </a:p>
          <a:p>
            <a:r>
              <a:rPr lang="en-AU" dirty="0" smtClean="0"/>
              <a:t>On the basis of these results, the model appears sufficiently robust for prioritising curves for treatment and to investigate the cost-benefit of altering investigatory skid resistance levels.</a:t>
            </a:r>
            <a:endParaRPr lang="en-NZ" dirty="0" smtClean="0"/>
          </a:p>
          <a:p>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19</a:t>
            </a:fld>
            <a:endParaRPr lang="en-N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2</a:t>
            </a:fld>
            <a:endParaRPr lang="en-NZ"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distribution of ‘estimated’ personal crash risk looks like this.</a:t>
            </a:r>
          </a:p>
          <a:p>
            <a:endParaRPr lang="en-US" dirty="0" smtClean="0"/>
          </a:p>
          <a:p>
            <a:r>
              <a:rPr lang="en-US" dirty="0" smtClean="0"/>
              <a:t>We have started by assigning a high risk to the top 25% of curves (crash rate &gt;14), and a low risk to the bottom 25% of curves (crash rate &lt;7).</a:t>
            </a:r>
          </a:p>
          <a:p>
            <a:endParaRPr lang="en-US" dirty="0" smtClean="0"/>
          </a:p>
          <a:p>
            <a:r>
              <a:rPr lang="en-US" dirty="0" smtClean="0"/>
              <a:t>The middle 50% have been assigned a medium risk.</a:t>
            </a:r>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20</a:t>
            </a:fld>
            <a:endParaRPr lang="en-NZ"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High risk curves are then assigned an IL of 0.55.</a:t>
            </a:r>
          </a:p>
          <a:p>
            <a:pPr>
              <a:buFontTx/>
              <a:buChar char="•"/>
            </a:pPr>
            <a:endParaRPr lang="en-US" dirty="0" smtClean="0"/>
          </a:p>
          <a:p>
            <a:pPr>
              <a:buFontTx/>
              <a:buChar char="•"/>
            </a:pPr>
            <a:r>
              <a:rPr lang="en-US" dirty="0" smtClean="0"/>
              <a:t>Medium risk an IL of 0.50.</a:t>
            </a:r>
          </a:p>
          <a:p>
            <a:pPr>
              <a:buFontTx/>
              <a:buChar char="•"/>
            </a:pPr>
            <a:endParaRPr lang="en-US" dirty="0" smtClean="0"/>
          </a:p>
          <a:p>
            <a:pPr>
              <a:buFontTx/>
              <a:buChar char="•"/>
            </a:pPr>
            <a:r>
              <a:rPr lang="en-US" dirty="0" smtClean="0"/>
              <a:t>Low risk curves less than 250mR have been given an IL of  0.45 whilst the larger radius low risk curves have an IL of 0.4 (which is the status quo).</a:t>
            </a:r>
            <a:endParaRPr lang="en-GB" dirty="0" smtClean="0"/>
          </a:p>
          <a:p>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21</a:t>
            </a:fld>
            <a:endParaRPr lang="en-NZ"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Testing showed that some long curves were assigned a high level of risk and some curves with a high  “Out of Contextness” were assigned medium risk.</a:t>
            </a:r>
          </a:p>
          <a:p>
            <a:endParaRPr lang="en-US" dirty="0" smtClean="0"/>
          </a:p>
          <a:p>
            <a:r>
              <a:rPr lang="en-US" dirty="0" smtClean="0"/>
              <a:t>Therefore  some adjustments  based on OOCC had to be made.</a:t>
            </a:r>
            <a:endParaRPr lang="en-GB" dirty="0" smtClean="0"/>
          </a:p>
          <a:p>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22</a:t>
            </a:fld>
            <a:endParaRPr lang="en-NZ"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‘assigned’ risk rating against actual reported injury crashes  was evaluated  for the entire SH network  and the correlation is very good.</a:t>
            </a:r>
          </a:p>
          <a:p>
            <a:endParaRPr lang="en-US" dirty="0" smtClean="0"/>
          </a:p>
          <a:p>
            <a:r>
              <a:rPr lang="en-US" dirty="0" smtClean="0"/>
              <a:t>Each lower risk band essentially halves the crash rate.</a:t>
            </a:r>
            <a:endParaRPr lang="en-GB" dirty="0" smtClean="0"/>
          </a:p>
          <a:p>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23</a:t>
            </a:fld>
            <a:endParaRPr lang="en-NZ"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There are now 17,000 curves requiring consideration versus 11,800 previously.</a:t>
            </a:r>
          </a:p>
          <a:p>
            <a:pPr>
              <a:buFontTx/>
              <a:buChar char="•"/>
            </a:pPr>
            <a:endParaRPr lang="en-US" dirty="0" smtClean="0"/>
          </a:p>
          <a:p>
            <a:pPr>
              <a:buFontTx/>
              <a:buChar char="•"/>
            </a:pPr>
            <a:r>
              <a:rPr lang="en-US" dirty="0" smtClean="0"/>
              <a:t>The length of curve network requiring consideration has risen from 1699km to 2620km.</a:t>
            </a:r>
          </a:p>
          <a:p>
            <a:pPr>
              <a:buFontTx/>
              <a:buChar char="•"/>
            </a:pPr>
            <a:endParaRPr lang="en-US" dirty="0" smtClean="0"/>
          </a:p>
          <a:p>
            <a:pPr>
              <a:buFontTx/>
              <a:buChar char="•"/>
            </a:pPr>
            <a:r>
              <a:rPr lang="en-US" dirty="0" smtClean="0"/>
              <a:t>In determining which curves to treat, you really need to consider the predicted collective risk also as it takes account of AADT.</a:t>
            </a:r>
          </a:p>
          <a:p>
            <a:pPr>
              <a:buFontTx/>
              <a:buChar char="•"/>
            </a:pPr>
            <a:endParaRPr lang="en-US" dirty="0" smtClean="0"/>
          </a:p>
          <a:p>
            <a:pPr>
              <a:buFontTx/>
              <a:buChar char="•"/>
            </a:pPr>
            <a:r>
              <a:rPr lang="en-US" dirty="0" smtClean="0"/>
              <a:t>If two curves have the same medium risk rating but one has a high collective risk, then this is the one you would treat  first.</a:t>
            </a:r>
            <a:endParaRPr lang="en-GB" dirty="0" smtClean="0"/>
          </a:p>
          <a:p>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24</a:t>
            </a:fld>
            <a:endParaRPr lang="en-NZ"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Research presented  strongly suggests significant inroads into reducing crashes on rural networks can be made if  road asset management systems have the facility to specifically target curves with a horizontal radius of curvature less than 400 to 500m. </a:t>
            </a:r>
          </a:p>
        </p:txBody>
      </p:sp>
      <p:sp>
        <p:nvSpPr>
          <p:cNvPr id="4" name="Slide Number Placeholder 3"/>
          <p:cNvSpPr>
            <a:spLocks noGrp="1"/>
          </p:cNvSpPr>
          <p:nvPr>
            <p:ph type="sldNum" sz="quarter" idx="10"/>
          </p:nvPr>
        </p:nvSpPr>
        <p:spPr/>
        <p:txBody>
          <a:bodyPr/>
          <a:lstStyle/>
          <a:p>
            <a:fld id="{FAAA160E-4FD3-4C6A-89F3-2935D2C3EB9A}" type="slidenum">
              <a:rPr lang="en-NZ" smtClean="0"/>
              <a:pPr/>
              <a:t>25</a:t>
            </a:fld>
            <a:endParaRPr lang="en-NZ"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NZ" dirty="0" smtClean="0"/>
              <a:t> Run off road/loss of control  crashes are the greatest crash type on NZ state highways</a:t>
            </a:r>
          </a:p>
          <a:p>
            <a:pPr>
              <a:buFont typeface="Arial" pitchFamily="34" charset="0"/>
              <a:buChar char="•"/>
            </a:pPr>
            <a:endParaRPr lang="en-NZ" dirty="0" smtClean="0"/>
          </a:p>
          <a:p>
            <a:pPr>
              <a:buFont typeface="Arial" pitchFamily="34" charset="0"/>
              <a:buChar char="•"/>
            </a:pPr>
            <a:r>
              <a:rPr lang="en-NZ" dirty="0" smtClean="0"/>
              <a:t> Disproportionate because curves make up only 26% of the State Highway network.</a:t>
            </a:r>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3</a:t>
            </a:fld>
            <a:endParaRPr lang="en-NZ"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Collective risk = community risk =  number of  reported injury crashes occurring on the curve including fatals</a:t>
            </a:r>
          </a:p>
          <a:p>
            <a:endParaRPr lang="en-NZ" dirty="0" smtClean="0"/>
          </a:p>
          <a:p>
            <a:r>
              <a:rPr lang="en-NZ" dirty="0" smtClean="0"/>
              <a:t>Personal risk = crash rate = number of reported injury crashes, including fatals,  per 100 million vehicles entering the curve</a:t>
            </a:r>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4</a:t>
            </a:fld>
            <a:endParaRPr lang="en-NZ"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AU" dirty="0" smtClean="0"/>
              <a:t>This histogram plot  breaks down curve related crashes in terms of severity. It shows that about 38% of fatal crashes and 33% of serious injury crashes occur on curves with a radius between 250 – 500 m.</a:t>
            </a:r>
          </a:p>
          <a:p>
            <a:pPr>
              <a:buFontTx/>
              <a:buChar char="•"/>
            </a:pPr>
            <a:endParaRPr lang="en-AU" dirty="0" smtClean="0"/>
          </a:p>
          <a:p>
            <a:pPr>
              <a:buFontTx/>
              <a:buChar char="•"/>
            </a:pPr>
            <a:r>
              <a:rPr lang="en-AU" dirty="0" smtClean="0"/>
              <a:t>More fatal crashes occur in the 250 m to 400 m radius range (20.4 fatal crashes) than in the 0 m to 150 m range (17 fatal crashes).</a:t>
            </a:r>
            <a:endParaRPr lang="en-NZ" dirty="0" smtClean="0"/>
          </a:p>
          <a:p>
            <a:pPr>
              <a:buFontTx/>
              <a:buChar char="•"/>
            </a:pPr>
            <a:endParaRPr lang="en-AU" dirty="0" smtClean="0"/>
          </a:p>
          <a:p>
            <a:pPr>
              <a:buFontTx/>
              <a:buChar char="•"/>
            </a:pPr>
            <a:r>
              <a:rPr lang="en-US" dirty="0" smtClean="0"/>
              <a:t>We now have NZ data that peak of injury crashes is around 150-200mR. However &gt;36% of reported crashes are above 250mR.</a:t>
            </a:r>
          </a:p>
          <a:p>
            <a:pPr>
              <a:buFontTx/>
              <a:buChar char="•"/>
            </a:pPr>
            <a:endParaRPr lang="en-US" dirty="0" smtClean="0"/>
          </a:p>
          <a:p>
            <a:pPr>
              <a:buFontTx/>
              <a:buChar char="•"/>
            </a:pPr>
            <a:r>
              <a:rPr lang="en-US" dirty="0" smtClean="0"/>
              <a:t>In fact there are more crashes in the 250-350 band than in the 0-100.</a:t>
            </a:r>
          </a:p>
          <a:p>
            <a:pPr>
              <a:buFontTx/>
              <a:buChar char="•"/>
            </a:pPr>
            <a:endParaRPr lang="en-US" dirty="0" smtClean="0"/>
          </a:p>
          <a:p>
            <a:pPr>
              <a:buFontTx/>
              <a:buChar char="•"/>
            </a:pPr>
            <a:r>
              <a:rPr lang="en-US" dirty="0" smtClean="0"/>
              <a:t>A significant reason is that the tighter curves are often on low volume, low speed highways</a:t>
            </a:r>
          </a:p>
          <a:p>
            <a:pPr>
              <a:buFontTx/>
              <a:buChar char="•"/>
            </a:pPr>
            <a:endParaRPr lang="en-US" dirty="0" smtClean="0"/>
          </a:p>
          <a:p>
            <a:pPr>
              <a:buFontTx/>
              <a:buChar char="•"/>
            </a:pPr>
            <a:r>
              <a:rPr lang="en-US" dirty="0" smtClean="0"/>
              <a:t>Crash numbers reduce significantly above 400mR.</a:t>
            </a:r>
          </a:p>
          <a:p>
            <a:pPr>
              <a:buFontTx/>
              <a:buChar char="•"/>
            </a:pPr>
            <a:endParaRPr lang="en-GB" dirty="0" smtClean="0"/>
          </a:p>
        </p:txBody>
      </p:sp>
      <p:sp>
        <p:nvSpPr>
          <p:cNvPr id="4" name="Slide Number Placeholder 3"/>
          <p:cNvSpPr>
            <a:spLocks noGrp="1"/>
          </p:cNvSpPr>
          <p:nvPr>
            <p:ph type="sldNum" sz="quarter" idx="10"/>
          </p:nvPr>
        </p:nvSpPr>
        <p:spPr/>
        <p:txBody>
          <a:bodyPr/>
          <a:lstStyle/>
          <a:p>
            <a:fld id="{FAAA160E-4FD3-4C6A-89F3-2935D2C3EB9A}" type="slidenum">
              <a:rPr lang="en-NZ" smtClean="0"/>
              <a:pPr/>
              <a:t>5</a:t>
            </a:fld>
            <a:endParaRPr lang="en-NZ"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Personal risk decreases monotonically with increasing curve radius for serious and minor injury crash types. By comparison, personal risk is relatively constant for fatal crashes at about 0.3 fatal crashes per 100 million vehicles entering the curve apart for a peak of 0.86 fatal crashes per 100 million vehicles entering the curve, which occurs for curves with a horizontal radius of between 50 and 100 m, and a lesser peak at around 0.48 fatal crashes per 100 million vehicles entering the curve, which occurs for curves with a horizontal radius of between 150 m and 250 m.</a:t>
            </a:r>
            <a:endParaRPr lang="en-NZ" dirty="0" smtClean="0"/>
          </a:p>
          <a:p>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6</a:t>
            </a:fld>
            <a:endParaRPr lang="en-NZ"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Under a Safe System, designers create and operate a transport system where road users who are alert and compliant are protected from death and serious injury.</a:t>
            </a:r>
          </a:p>
          <a:p>
            <a:endParaRPr lang="en-NZ" dirty="0" smtClean="0"/>
          </a:p>
          <a:p>
            <a:r>
              <a:rPr lang="en-NZ" dirty="0" smtClean="0"/>
              <a:t>Therefore the safe system approach requires safer roads and roadsides and improved understanding of crashes and risks.</a:t>
            </a:r>
          </a:p>
          <a:p>
            <a:endParaRPr lang="en-NZ" dirty="0" smtClean="0"/>
          </a:p>
          <a:p>
            <a:r>
              <a:rPr lang="en-NZ" dirty="0" smtClean="0"/>
              <a:t>To better target our efforts, we need tools to identify where the greatest risks  lie.</a:t>
            </a:r>
          </a:p>
        </p:txBody>
      </p:sp>
      <p:sp>
        <p:nvSpPr>
          <p:cNvPr id="4" name="Slide Number Placeholder 3"/>
          <p:cNvSpPr>
            <a:spLocks noGrp="1"/>
          </p:cNvSpPr>
          <p:nvPr>
            <p:ph type="sldNum" sz="quarter" idx="10"/>
          </p:nvPr>
        </p:nvSpPr>
        <p:spPr/>
        <p:txBody>
          <a:bodyPr/>
          <a:lstStyle/>
          <a:p>
            <a:fld id="{FAAA160E-4FD3-4C6A-89F3-2935D2C3EB9A}" type="slidenum">
              <a:rPr lang="en-NZ" smtClean="0"/>
              <a:pPr/>
              <a:t>7</a:t>
            </a:fld>
            <a:endParaRPr lang="en-NZ"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we look at the personal risk (crash rate) we see that the highest risk is on the tighter curves.</a:t>
            </a:r>
          </a:p>
          <a:p>
            <a:endParaRPr lang="en-US" dirty="0" smtClean="0"/>
          </a:p>
          <a:p>
            <a:r>
              <a:rPr lang="en-US" dirty="0" smtClean="0"/>
              <a:t>However if we look at the collective risk (community risk) we find that the greatest number (density) of crashes occur in the middle range of curves with a lot of crashes above 250mR.</a:t>
            </a:r>
            <a:endParaRPr lang="en-GB" dirty="0" smtClean="0"/>
          </a:p>
          <a:p>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8</a:t>
            </a:fld>
            <a:endParaRPr lang="en-NZ"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FAAA160E-4FD3-4C6A-89F3-2935D2C3EB9A}" type="slidenum">
              <a:rPr lang="en-NZ" smtClean="0"/>
              <a:pPr/>
              <a:t>9</a:t>
            </a:fld>
            <a:endParaRPr lang="en-NZ"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cid:image001.jpg@01CC0BF5.E5FABE50" TargetMode="Externa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Master" Target="../slideMasters/slideMaster1.xml"/><Relationship Id="rId6" Type="http://schemas.openxmlformats.org/officeDocument/2006/relationships/image" Target="cid:image001.jpg@01CC0BF5.E5FABE50" TargetMode="External"/><Relationship Id="rId5" Type="http://schemas.openxmlformats.org/officeDocument/2006/relationships/image" Target="../media/image5.jpeg"/><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Road-Friction4"/>
          <p:cNvPicPr/>
          <p:nvPr userDrawn="1"/>
        </p:nvPicPr>
        <p:blipFill>
          <a:blip r:embed="rId2" cstate="print"/>
          <a:srcRect/>
          <a:stretch>
            <a:fillRect/>
          </a:stretch>
        </p:blipFill>
        <p:spPr bwMode="auto">
          <a:xfrm>
            <a:off x="251520" y="252000"/>
            <a:ext cx="3810000" cy="771525"/>
          </a:xfrm>
          <a:prstGeom prst="rect">
            <a:avLst/>
          </a:prstGeom>
          <a:noFill/>
          <a:ln w="9525">
            <a:noFill/>
            <a:miter lim="800000"/>
            <a:headEnd/>
            <a:tailEnd/>
          </a:ln>
        </p:spPr>
      </p:pic>
      <p:sp>
        <p:nvSpPr>
          <p:cNvPr id="8" name="Rounded Rectangle 7"/>
          <p:cNvSpPr/>
          <p:nvPr userDrawn="1"/>
        </p:nvSpPr>
        <p:spPr>
          <a:xfrm>
            <a:off x="396000" y="1340768"/>
            <a:ext cx="8352928" cy="3600400"/>
          </a:xfrm>
          <a:prstGeom prst="roundRect">
            <a:avLst>
              <a:gd name="adj" fmla="val 1755"/>
            </a:avLst>
          </a:prstGeom>
          <a:solidFill>
            <a:srgbClr val="F8EF3A"/>
          </a:solidFill>
          <a:ln>
            <a:solidFill>
              <a:srgbClr val="F8EF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3600" dirty="0">
              <a:solidFill>
                <a:schemeClr val="tx1"/>
              </a:solidFill>
              <a:latin typeface="Lucida Sans" pitchFamily="34" charset="0"/>
              <a:cs typeface="Arial" pitchFamily="34" charset="0"/>
            </a:endParaRPr>
          </a:p>
        </p:txBody>
      </p:sp>
      <p:sp>
        <p:nvSpPr>
          <p:cNvPr id="9" name="Rectangle 8"/>
          <p:cNvSpPr/>
          <p:nvPr userDrawn="1"/>
        </p:nvSpPr>
        <p:spPr>
          <a:xfrm>
            <a:off x="395536" y="6165304"/>
            <a:ext cx="8352928" cy="72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0" name="Picture 9" descr="olvcb4.jpg"/>
          <p:cNvPicPr>
            <a:picLocks noChangeAspect="1"/>
          </p:cNvPicPr>
          <p:nvPr userDrawn="1"/>
        </p:nvPicPr>
        <p:blipFill>
          <a:blip r:embed="rId3" cstate="print"/>
          <a:stretch>
            <a:fillRect/>
          </a:stretch>
        </p:blipFill>
        <p:spPr>
          <a:xfrm>
            <a:off x="395536" y="6271220"/>
            <a:ext cx="369519" cy="548680"/>
          </a:xfrm>
          <a:prstGeom prst="rect">
            <a:avLst/>
          </a:prstGeom>
        </p:spPr>
      </p:pic>
      <p:pic>
        <p:nvPicPr>
          <p:cNvPr id="11" name="Picture 10"/>
          <p:cNvPicPr>
            <a:picLocks noChangeAspect="1"/>
          </p:cNvPicPr>
          <p:nvPr userDrawn="1"/>
        </p:nvPicPr>
        <p:blipFill>
          <a:blip r:embed="rId4" cstate="print"/>
          <a:srcRect/>
          <a:stretch>
            <a:fillRect/>
          </a:stretch>
        </p:blipFill>
        <p:spPr bwMode="auto">
          <a:xfrm>
            <a:off x="755576" y="6336148"/>
            <a:ext cx="1749499" cy="448364"/>
          </a:xfrm>
          <a:prstGeom prst="rect">
            <a:avLst/>
          </a:prstGeom>
          <a:noFill/>
          <a:ln w="9525">
            <a:noFill/>
            <a:miter lim="800000"/>
            <a:headEnd/>
            <a:tailEnd/>
          </a:ln>
        </p:spPr>
      </p:pic>
      <p:pic>
        <p:nvPicPr>
          <p:cNvPr id="12" name="Picture 11"/>
          <p:cNvPicPr>
            <a:picLocks noChangeAspect="1"/>
          </p:cNvPicPr>
          <p:nvPr userDrawn="1"/>
        </p:nvPicPr>
        <p:blipFill>
          <a:blip r:embed="rId5" cstate="print"/>
          <a:srcRect/>
          <a:stretch>
            <a:fillRect/>
          </a:stretch>
        </p:blipFill>
        <p:spPr bwMode="auto">
          <a:xfrm>
            <a:off x="2505075" y="6301275"/>
            <a:ext cx="307800" cy="547200"/>
          </a:xfrm>
          <a:prstGeom prst="rect">
            <a:avLst/>
          </a:prstGeom>
          <a:noFill/>
          <a:ln w="9525">
            <a:noFill/>
            <a:miter lim="800000"/>
            <a:headEnd/>
            <a:tailEnd/>
          </a:ln>
        </p:spPr>
      </p:pic>
      <p:pic>
        <p:nvPicPr>
          <p:cNvPr id="13" name="Picture 12" descr="cid:image002.jpg@01CAB3A3.0F42AEF0"/>
          <p:cNvPicPr>
            <a:picLocks noChangeAspect="1"/>
          </p:cNvPicPr>
          <p:nvPr userDrawn="1"/>
        </p:nvPicPr>
        <p:blipFill>
          <a:blip r:embed="rId6" r:link="rId7" cstate="print"/>
          <a:srcRect/>
          <a:stretch>
            <a:fillRect/>
          </a:stretch>
        </p:blipFill>
        <p:spPr bwMode="auto">
          <a:xfrm>
            <a:off x="2812875" y="6380775"/>
            <a:ext cx="1152128" cy="403737"/>
          </a:xfrm>
          <a:prstGeom prst="rect">
            <a:avLst/>
          </a:prstGeom>
          <a:noFill/>
          <a:ln w="9525">
            <a:noFill/>
            <a:miter lim="800000"/>
            <a:headEnd/>
            <a:tailEnd/>
          </a:ln>
        </p:spPr>
      </p:pic>
      <p:sp>
        <p:nvSpPr>
          <p:cNvPr id="15" name="Text Placeholder 14"/>
          <p:cNvSpPr>
            <a:spLocks noGrp="1"/>
          </p:cNvSpPr>
          <p:nvPr>
            <p:ph type="body" sz="quarter" idx="10"/>
          </p:nvPr>
        </p:nvSpPr>
        <p:spPr>
          <a:xfrm>
            <a:off x="396000" y="1340768"/>
            <a:ext cx="8353425" cy="3600400"/>
          </a:xfrm>
          <a:noFill/>
          <a:ln>
            <a:solidFill>
              <a:srgbClr val="F8EF3A"/>
            </a:solidFill>
          </a:ln>
        </p:spPr>
        <p:txBody>
          <a:bodyPr anchor="ctr" anchorCtr="1">
            <a:normAutofit/>
          </a:bodyPr>
          <a:lstStyle>
            <a:lvl1pPr>
              <a:buFontTx/>
              <a:buNone/>
              <a:defRPr sz="3600">
                <a:latin typeface="Lucida Sans" pitchFamily="34" charset="0"/>
              </a:defRPr>
            </a:lvl1pPr>
            <a:lvl2pPr>
              <a:defRPr sz="3600">
                <a:latin typeface="Lucida Sans" pitchFamily="34" charset="0"/>
              </a:defRPr>
            </a:lvl2pPr>
            <a:lvl3pPr>
              <a:defRPr sz="3600">
                <a:latin typeface="Lucida Sans" pitchFamily="34" charset="0"/>
              </a:defRPr>
            </a:lvl3pPr>
            <a:lvl4pPr>
              <a:defRPr sz="3600">
                <a:latin typeface="Lucida Sans" pitchFamily="34" charset="0"/>
              </a:defRPr>
            </a:lvl4pPr>
            <a:lvl5pPr>
              <a:defRPr sz="3600">
                <a:latin typeface="Lucida Sans" pitchFamily="34" charset="0"/>
              </a:defRPr>
            </a:lvl5pPr>
          </a:lstStyle>
          <a:p>
            <a:pPr lvl="0"/>
            <a:endParaRPr lang="en-N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FAB6C1B-1F27-4CE4-8344-DF1391FBF09F}" type="datetimeFigureOut">
              <a:rPr lang="en-NZ" smtClean="0"/>
              <a:pPr/>
              <a:t>12/05/2011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0937795F-7929-48DF-868A-211E4F2D51A1}" type="slidenum">
              <a:rPr lang="en-NZ" smtClean="0"/>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FAB6C1B-1F27-4CE4-8344-DF1391FBF09F}" type="datetimeFigureOut">
              <a:rPr lang="en-NZ" smtClean="0"/>
              <a:pPr/>
              <a:t>12/05/2011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0937795F-7929-48DF-868A-211E4F2D51A1}" type="slidenum">
              <a:rPr lang="en-NZ" smtClean="0"/>
              <a:pPr/>
              <a:t>‹#›</a:t>
            </a:fld>
            <a:endParaRPr lang="en-N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srcRect/>
          <a:stretch>
            <a:fillRect/>
          </a:stretch>
        </p:blipFill>
        <p:spPr bwMode="auto">
          <a:xfrm>
            <a:off x="755576" y="6336148"/>
            <a:ext cx="1749499" cy="448364"/>
          </a:xfrm>
          <a:prstGeom prst="rect">
            <a:avLst/>
          </a:prstGeom>
          <a:noFill/>
          <a:ln w="9525">
            <a:noFill/>
            <a:miter lim="800000"/>
            <a:headEnd/>
            <a:tailEnd/>
          </a:ln>
        </p:spPr>
      </p:pic>
      <p:sp>
        <p:nvSpPr>
          <p:cNvPr id="3" name="Content Placeholder 2"/>
          <p:cNvSpPr>
            <a:spLocks noGrp="1"/>
          </p:cNvSpPr>
          <p:nvPr>
            <p:ph idx="1"/>
          </p:nvPr>
        </p:nvSpPr>
        <p:spPr>
          <a:xfrm>
            <a:off x="395536" y="1054812"/>
            <a:ext cx="8353392" cy="5071351"/>
          </a:xfrm>
        </p:spPr>
        <p:txBody>
          <a:bodyPr>
            <a:normAutofit/>
          </a:bodyPr>
          <a:lstStyle>
            <a:lvl1pPr marL="288000" indent="-288000">
              <a:spcBef>
                <a:spcPts val="600"/>
              </a:spcBef>
              <a:defRPr sz="2400"/>
            </a:lvl1pPr>
            <a:lvl2pPr>
              <a:spcBef>
                <a:spcPts val="0"/>
              </a:spcBef>
              <a:defRPr sz="2400"/>
            </a:lvl2pPr>
          </a:lstStyle>
          <a:p>
            <a:pPr lvl="0"/>
            <a:r>
              <a:rPr lang="en-US" dirty="0" smtClean="0"/>
              <a:t>Click to edit Master text styles</a:t>
            </a:r>
          </a:p>
          <a:p>
            <a:pPr lvl="1"/>
            <a:r>
              <a:rPr lang="en-US" dirty="0" smtClean="0"/>
              <a:t>Second level</a:t>
            </a:r>
          </a:p>
        </p:txBody>
      </p:sp>
      <p:sp>
        <p:nvSpPr>
          <p:cNvPr id="8" name="Rounded Rectangle 7"/>
          <p:cNvSpPr/>
          <p:nvPr userDrawn="1"/>
        </p:nvSpPr>
        <p:spPr>
          <a:xfrm>
            <a:off x="396000" y="396000"/>
            <a:ext cx="8352928" cy="658812"/>
          </a:xfrm>
          <a:prstGeom prst="roundRect">
            <a:avLst>
              <a:gd name="adj" fmla="val 1755"/>
            </a:avLst>
          </a:prstGeom>
          <a:solidFill>
            <a:srgbClr val="F8EF3A"/>
          </a:solidFill>
          <a:ln>
            <a:solidFill>
              <a:srgbClr val="F8EF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3600" dirty="0">
              <a:solidFill>
                <a:schemeClr val="tx1"/>
              </a:solidFill>
              <a:latin typeface="Lucida Sans" pitchFamily="34" charset="0"/>
              <a:cs typeface="Arial" pitchFamily="34" charset="0"/>
            </a:endParaRPr>
          </a:p>
        </p:txBody>
      </p:sp>
      <p:sp>
        <p:nvSpPr>
          <p:cNvPr id="9" name="Rectangle 8"/>
          <p:cNvSpPr/>
          <p:nvPr userDrawn="1"/>
        </p:nvSpPr>
        <p:spPr>
          <a:xfrm>
            <a:off x="395536" y="6165304"/>
            <a:ext cx="8352928" cy="72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0" name="Picture 9" descr="olvcb4.jpg"/>
          <p:cNvPicPr>
            <a:picLocks noChangeAspect="1"/>
          </p:cNvPicPr>
          <p:nvPr userDrawn="1"/>
        </p:nvPicPr>
        <p:blipFill>
          <a:blip r:embed="rId3" cstate="print"/>
          <a:stretch>
            <a:fillRect/>
          </a:stretch>
        </p:blipFill>
        <p:spPr>
          <a:xfrm>
            <a:off x="395536" y="6271220"/>
            <a:ext cx="369519" cy="548680"/>
          </a:xfrm>
          <a:prstGeom prst="rect">
            <a:avLst/>
          </a:prstGeom>
        </p:spPr>
      </p:pic>
      <p:pic>
        <p:nvPicPr>
          <p:cNvPr id="12" name="Picture 11"/>
          <p:cNvPicPr>
            <a:picLocks noChangeAspect="1"/>
          </p:cNvPicPr>
          <p:nvPr userDrawn="1"/>
        </p:nvPicPr>
        <p:blipFill>
          <a:blip r:embed="rId4" cstate="print"/>
          <a:srcRect/>
          <a:stretch>
            <a:fillRect/>
          </a:stretch>
        </p:blipFill>
        <p:spPr bwMode="auto">
          <a:xfrm>
            <a:off x="2505075" y="6301275"/>
            <a:ext cx="307800" cy="547200"/>
          </a:xfrm>
          <a:prstGeom prst="rect">
            <a:avLst/>
          </a:prstGeom>
          <a:noFill/>
          <a:ln w="9525">
            <a:noFill/>
            <a:miter lim="800000"/>
            <a:headEnd/>
            <a:tailEnd/>
          </a:ln>
        </p:spPr>
      </p:pic>
      <p:pic>
        <p:nvPicPr>
          <p:cNvPr id="13" name="Picture 12" descr="cid:image002.jpg@01CAB3A3.0F42AEF0"/>
          <p:cNvPicPr>
            <a:picLocks noChangeAspect="1"/>
          </p:cNvPicPr>
          <p:nvPr userDrawn="1"/>
        </p:nvPicPr>
        <p:blipFill>
          <a:blip r:embed="rId5" r:link="rId6" cstate="print"/>
          <a:srcRect/>
          <a:stretch>
            <a:fillRect/>
          </a:stretch>
        </p:blipFill>
        <p:spPr bwMode="auto">
          <a:xfrm>
            <a:off x="2812875" y="6380775"/>
            <a:ext cx="1152128" cy="403737"/>
          </a:xfrm>
          <a:prstGeom prst="rect">
            <a:avLst/>
          </a:prstGeom>
          <a:noFill/>
          <a:ln w="9525">
            <a:noFill/>
            <a:miter lim="800000"/>
            <a:headEnd/>
            <a:tailEnd/>
          </a:ln>
        </p:spPr>
      </p:pic>
      <p:sp>
        <p:nvSpPr>
          <p:cNvPr id="14" name="TextBox 13"/>
          <p:cNvSpPr txBox="1"/>
          <p:nvPr userDrawn="1"/>
        </p:nvSpPr>
        <p:spPr>
          <a:xfrm>
            <a:off x="8686800" y="6581001"/>
            <a:ext cx="438150" cy="276999"/>
          </a:xfrm>
          <a:prstGeom prst="rect">
            <a:avLst/>
          </a:prstGeom>
          <a:noFill/>
        </p:spPr>
        <p:txBody>
          <a:bodyPr wrap="square" rtlCol="0">
            <a:spAutoFit/>
          </a:bodyPr>
          <a:lstStyle/>
          <a:p>
            <a:pPr algn="r"/>
            <a:fld id="{EE10170A-E0EC-47E8-8CCD-EB1E2C37ACEA}" type="slidenum">
              <a:rPr lang="en-NZ" sz="1200" smtClean="0"/>
              <a:pPr algn="r"/>
              <a:t>‹#›</a:t>
            </a:fld>
            <a:endParaRPr lang="en-NZ" sz="1200" dirty="0"/>
          </a:p>
        </p:txBody>
      </p:sp>
      <p:sp>
        <p:nvSpPr>
          <p:cNvPr id="15" name="Title 14"/>
          <p:cNvSpPr>
            <a:spLocks noGrp="1"/>
          </p:cNvSpPr>
          <p:nvPr>
            <p:ph type="title"/>
          </p:nvPr>
        </p:nvSpPr>
        <p:spPr>
          <a:xfrm>
            <a:off x="396000" y="396000"/>
            <a:ext cx="8229600" cy="658812"/>
          </a:xfrm>
        </p:spPr>
        <p:txBody>
          <a:bodyPr>
            <a:normAutofit/>
          </a:bodyPr>
          <a:lstStyle>
            <a:lvl1pPr>
              <a:defRPr sz="2800">
                <a:latin typeface="Lucida Sans" pitchFamily="34" charset="0"/>
              </a:defRPr>
            </a:lvl1pPr>
          </a:lstStyle>
          <a:p>
            <a:r>
              <a:rPr lang="en-US" dirty="0" smtClean="0"/>
              <a:t>Click to edit Master title style</a:t>
            </a:r>
            <a:endParaRPr lang="en-NZ"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AB6C1B-1F27-4CE4-8344-DF1391FBF09F}" type="datetimeFigureOut">
              <a:rPr lang="en-NZ" smtClean="0"/>
              <a:pPr/>
              <a:t>12/05/2011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0937795F-7929-48DF-868A-211E4F2D51A1}" type="slidenum">
              <a:rPr lang="en-NZ" smtClean="0"/>
              <a:pPr/>
              <a:t>‹#›</a:t>
            </a:fld>
            <a:endParaRPr lang="en-N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DFAB6C1B-1F27-4CE4-8344-DF1391FBF09F}" type="datetimeFigureOut">
              <a:rPr lang="en-NZ" smtClean="0"/>
              <a:pPr/>
              <a:t>12/05/2011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0937795F-7929-48DF-868A-211E4F2D51A1}" type="slidenum">
              <a:rPr lang="en-NZ" smtClean="0"/>
              <a:pPr/>
              <a:t>‹#›</a:t>
            </a:fld>
            <a:endParaRPr lang="en-N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DFAB6C1B-1F27-4CE4-8344-DF1391FBF09F}" type="datetimeFigureOut">
              <a:rPr lang="en-NZ" smtClean="0"/>
              <a:pPr/>
              <a:t>12/05/2011</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0937795F-7929-48DF-868A-211E4F2D51A1}" type="slidenum">
              <a:rPr lang="en-NZ" smtClean="0"/>
              <a:pPr/>
              <a:t>‹#›</a:t>
            </a:fld>
            <a:endParaRPr lang="en-N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DFAB6C1B-1F27-4CE4-8344-DF1391FBF09F}" type="datetimeFigureOut">
              <a:rPr lang="en-NZ" smtClean="0"/>
              <a:pPr/>
              <a:t>12/05/2011</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0937795F-7929-48DF-868A-211E4F2D51A1}" type="slidenum">
              <a:rPr lang="en-NZ" smtClean="0"/>
              <a:pPr/>
              <a:t>‹#›</a:t>
            </a:fld>
            <a:endParaRPr lang="en-N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B6C1B-1F27-4CE4-8344-DF1391FBF09F}" type="datetimeFigureOut">
              <a:rPr lang="en-NZ" smtClean="0"/>
              <a:pPr/>
              <a:t>12/05/2011</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0937795F-7929-48DF-868A-211E4F2D51A1}" type="slidenum">
              <a:rPr lang="en-NZ" smtClean="0"/>
              <a:pPr/>
              <a:t>‹#›</a:t>
            </a:fld>
            <a:endParaRPr lang="en-N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B6C1B-1F27-4CE4-8344-DF1391FBF09F}" type="datetimeFigureOut">
              <a:rPr lang="en-NZ" smtClean="0"/>
              <a:pPr/>
              <a:t>12/05/2011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0937795F-7929-48DF-868A-211E4F2D51A1}" type="slidenum">
              <a:rPr lang="en-NZ" smtClean="0"/>
              <a:pPr/>
              <a:t>‹#›</a:t>
            </a:fld>
            <a:endParaRPr lang="en-N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B6C1B-1F27-4CE4-8344-DF1391FBF09F}" type="datetimeFigureOut">
              <a:rPr lang="en-NZ" smtClean="0"/>
              <a:pPr/>
              <a:t>12/05/2011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0937795F-7929-48DF-868A-211E4F2D51A1}" type="slidenum">
              <a:rPr lang="en-NZ" smtClean="0"/>
              <a:pPr/>
              <a:t>‹#›</a:t>
            </a:fld>
            <a:endParaRPr lang="en-N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B6C1B-1F27-4CE4-8344-DF1391FBF09F}" type="datetimeFigureOut">
              <a:rPr lang="en-NZ" smtClean="0"/>
              <a:pPr/>
              <a:t>12/05/2011</a:t>
            </a:fld>
            <a:endParaRPr lang="en-NZ"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7795F-7929-48DF-868A-211E4F2D51A1}" type="slidenum">
              <a:rPr lang="en-NZ" smtClean="0"/>
              <a:pPr/>
              <a:t>‹#›</a:t>
            </a:fld>
            <a:endParaRPr lang="en-N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NZ" dirty="0" smtClean="0"/>
              <a:t>A PRIORITISATION SCHEME FOR THE SAFETY MANAGEMENT OF CURVES</a:t>
            </a:r>
          </a:p>
          <a:p>
            <a:endParaRPr lang="en-NZ" sz="1800" dirty="0" smtClean="0"/>
          </a:p>
          <a:p>
            <a:endParaRPr lang="en-NZ" sz="1800" dirty="0" smtClean="0"/>
          </a:p>
          <a:p>
            <a:pPr>
              <a:spcAft>
                <a:spcPts val="600"/>
              </a:spcAft>
            </a:pPr>
            <a:r>
              <a:rPr lang="en-NZ" sz="1600" b="1" dirty="0" smtClean="0"/>
              <a:t>Presented by:</a:t>
            </a:r>
          </a:p>
          <a:p>
            <a:pPr>
              <a:spcBef>
                <a:spcPts val="0"/>
              </a:spcBef>
            </a:pPr>
            <a:r>
              <a:rPr lang="en-NZ" sz="1600" b="1" dirty="0" smtClean="0"/>
              <a:t>Neil Jamieson</a:t>
            </a:r>
          </a:p>
          <a:p>
            <a:pPr>
              <a:spcBef>
                <a:spcPts val="0"/>
              </a:spcBef>
            </a:pPr>
            <a:r>
              <a:rPr lang="en-NZ" sz="1600" b="1" dirty="0" smtClean="0"/>
              <a:t>Research Leader, Tyre-Road Interactions</a:t>
            </a:r>
          </a:p>
          <a:p>
            <a:pPr>
              <a:spcBef>
                <a:spcPts val="0"/>
              </a:spcBef>
            </a:pPr>
            <a:r>
              <a:rPr lang="en-NZ" sz="1600" b="1" dirty="0" smtClean="0"/>
              <a:t>Opus Central Laboratories</a:t>
            </a:r>
            <a:endParaRPr lang="en-NZ" sz="1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23850" y="188913"/>
            <a:ext cx="8286750" cy="1143000"/>
          </a:xfrm>
        </p:spPr>
        <p:txBody>
          <a:bodyPr/>
          <a:lstStyle/>
          <a:p>
            <a:pPr eaLnBrk="1" hangingPunct="1"/>
            <a:r>
              <a:rPr lang="en-NZ" dirty="0" smtClean="0"/>
              <a:t>Locating start of curve</a:t>
            </a:r>
            <a:endParaRPr lang="en-GB" dirty="0" smtClean="0"/>
          </a:p>
        </p:txBody>
      </p:sp>
      <p:sp>
        <p:nvSpPr>
          <p:cNvPr id="24579" name="Freeform 3"/>
          <p:cNvSpPr>
            <a:spLocks/>
          </p:cNvSpPr>
          <p:nvPr/>
        </p:nvSpPr>
        <p:spPr bwMode="auto">
          <a:xfrm>
            <a:off x="1143000" y="2438400"/>
            <a:ext cx="6400800" cy="2514600"/>
          </a:xfrm>
          <a:custGeom>
            <a:avLst/>
            <a:gdLst>
              <a:gd name="T0" fmla="*/ 0 w 7380"/>
              <a:gd name="T1" fmla="*/ 2514600 h 2040"/>
              <a:gd name="T2" fmla="*/ 1248937 w 7380"/>
              <a:gd name="T3" fmla="*/ 961465 h 2040"/>
              <a:gd name="T4" fmla="*/ 2966224 w 7380"/>
              <a:gd name="T5" fmla="*/ 73959 h 2040"/>
              <a:gd name="T6" fmla="*/ 4839630 w 7380"/>
              <a:gd name="T7" fmla="*/ 517712 h 2040"/>
              <a:gd name="T8" fmla="*/ 6400800 w 7380"/>
              <a:gd name="T9" fmla="*/ 2292724 h 2040"/>
              <a:gd name="T10" fmla="*/ 0 60000 65536"/>
              <a:gd name="T11" fmla="*/ 0 60000 65536"/>
              <a:gd name="T12" fmla="*/ 0 60000 65536"/>
              <a:gd name="T13" fmla="*/ 0 60000 65536"/>
              <a:gd name="T14" fmla="*/ 0 60000 65536"/>
              <a:gd name="T15" fmla="*/ 0 w 7380"/>
              <a:gd name="T16" fmla="*/ 0 h 2040"/>
              <a:gd name="T17" fmla="*/ 7380 w 7380"/>
              <a:gd name="T18" fmla="*/ 2040 h 2040"/>
            </a:gdLst>
            <a:ahLst/>
            <a:cxnLst>
              <a:cxn ang="T10">
                <a:pos x="T0" y="T1"/>
              </a:cxn>
              <a:cxn ang="T11">
                <a:pos x="T2" y="T3"/>
              </a:cxn>
              <a:cxn ang="T12">
                <a:pos x="T4" y="T5"/>
              </a:cxn>
              <a:cxn ang="T13">
                <a:pos x="T6" y="T7"/>
              </a:cxn>
              <a:cxn ang="T14">
                <a:pos x="T8" y="T9"/>
              </a:cxn>
            </a:cxnLst>
            <a:rect l="T15" t="T16" r="T17" b="T18"/>
            <a:pathLst>
              <a:path w="7380" h="2040">
                <a:moveTo>
                  <a:pt x="0" y="2040"/>
                </a:moveTo>
                <a:cubicBezTo>
                  <a:pt x="435" y="1575"/>
                  <a:pt x="870" y="1110"/>
                  <a:pt x="1440" y="780"/>
                </a:cubicBezTo>
                <a:cubicBezTo>
                  <a:pt x="2010" y="450"/>
                  <a:pt x="2730" y="120"/>
                  <a:pt x="3420" y="60"/>
                </a:cubicBezTo>
                <a:cubicBezTo>
                  <a:pt x="4110" y="0"/>
                  <a:pt x="4920" y="120"/>
                  <a:pt x="5580" y="420"/>
                </a:cubicBezTo>
                <a:cubicBezTo>
                  <a:pt x="6240" y="720"/>
                  <a:pt x="7080" y="1620"/>
                  <a:pt x="7380" y="1860"/>
                </a:cubicBezTo>
              </a:path>
            </a:pathLst>
          </a:custGeom>
          <a:noFill/>
          <a:ln w="25400">
            <a:solidFill>
              <a:srgbClr val="000000"/>
            </a:solidFill>
            <a:round/>
            <a:headEnd/>
            <a:tailEnd/>
          </a:ln>
        </p:spPr>
        <p:txBody>
          <a:bodyPr/>
          <a:lstStyle/>
          <a:p>
            <a:endParaRPr lang="en-NZ" dirty="0"/>
          </a:p>
        </p:txBody>
      </p:sp>
      <p:sp>
        <p:nvSpPr>
          <p:cNvPr id="24580" name="Line 4"/>
          <p:cNvSpPr>
            <a:spLocks noChangeShapeType="1"/>
          </p:cNvSpPr>
          <p:nvPr/>
        </p:nvSpPr>
        <p:spPr bwMode="auto">
          <a:xfrm>
            <a:off x="1524000" y="4114800"/>
            <a:ext cx="304800" cy="152400"/>
          </a:xfrm>
          <a:prstGeom prst="line">
            <a:avLst/>
          </a:prstGeom>
          <a:noFill/>
          <a:ln w="25400">
            <a:solidFill>
              <a:schemeClr val="tx1"/>
            </a:solidFill>
            <a:round/>
            <a:headEnd/>
            <a:tailEnd/>
          </a:ln>
        </p:spPr>
        <p:txBody>
          <a:bodyPr wrap="none"/>
          <a:lstStyle/>
          <a:p>
            <a:endParaRPr lang="en-NZ" dirty="0"/>
          </a:p>
        </p:txBody>
      </p:sp>
      <p:sp>
        <p:nvSpPr>
          <p:cNvPr id="24581" name="Line 5"/>
          <p:cNvSpPr>
            <a:spLocks noChangeShapeType="1"/>
          </p:cNvSpPr>
          <p:nvPr/>
        </p:nvSpPr>
        <p:spPr bwMode="auto">
          <a:xfrm>
            <a:off x="3124200" y="2667000"/>
            <a:ext cx="228600" cy="304800"/>
          </a:xfrm>
          <a:prstGeom prst="line">
            <a:avLst/>
          </a:prstGeom>
          <a:noFill/>
          <a:ln w="25400">
            <a:solidFill>
              <a:schemeClr val="tx1"/>
            </a:solidFill>
            <a:round/>
            <a:headEnd/>
            <a:tailEnd/>
          </a:ln>
        </p:spPr>
        <p:txBody>
          <a:bodyPr wrap="none"/>
          <a:lstStyle/>
          <a:p>
            <a:endParaRPr lang="en-NZ" dirty="0"/>
          </a:p>
        </p:txBody>
      </p:sp>
      <p:sp>
        <p:nvSpPr>
          <p:cNvPr id="24582" name="Line 6"/>
          <p:cNvSpPr>
            <a:spLocks noChangeShapeType="1"/>
          </p:cNvSpPr>
          <p:nvPr/>
        </p:nvSpPr>
        <p:spPr bwMode="auto">
          <a:xfrm flipH="1">
            <a:off x="5486400" y="2590800"/>
            <a:ext cx="152400" cy="381000"/>
          </a:xfrm>
          <a:prstGeom prst="line">
            <a:avLst/>
          </a:prstGeom>
          <a:noFill/>
          <a:ln w="25400">
            <a:solidFill>
              <a:schemeClr val="tx1"/>
            </a:solidFill>
            <a:round/>
            <a:headEnd/>
            <a:tailEnd/>
          </a:ln>
        </p:spPr>
        <p:txBody>
          <a:bodyPr wrap="none"/>
          <a:lstStyle/>
          <a:p>
            <a:endParaRPr lang="en-NZ" dirty="0"/>
          </a:p>
        </p:txBody>
      </p:sp>
      <p:sp>
        <p:nvSpPr>
          <p:cNvPr id="24583" name="Line 7"/>
          <p:cNvSpPr>
            <a:spLocks noChangeShapeType="1"/>
          </p:cNvSpPr>
          <p:nvPr/>
        </p:nvSpPr>
        <p:spPr bwMode="auto">
          <a:xfrm flipH="1">
            <a:off x="7010400" y="3962400"/>
            <a:ext cx="228600" cy="304800"/>
          </a:xfrm>
          <a:prstGeom prst="line">
            <a:avLst/>
          </a:prstGeom>
          <a:noFill/>
          <a:ln w="25400">
            <a:solidFill>
              <a:schemeClr val="tx1"/>
            </a:solidFill>
            <a:round/>
            <a:headEnd/>
            <a:tailEnd/>
          </a:ln>
        </p:spPr>
        <p:txBody>
          <a:bodyPr wrap="none"/>
          <a:lstStyle/>
          <a:p>
            <a:endParaRPr lang="en-NZ" dirty="0"/>
          </a:p>
        </p:txBody>
      </p:sp>
      <p:sp>
        <p:nvSpPr>
          <p:cNvPr id="24584" name="Text Box 8"/>
          <p:cNvSpPr txBox="1">
            <a:spLocks noChangeArrowheads="1"/>
          </p:cNvSpPr>
          <p:nvPr/>
        </p:nvSpPr>
        <p:spPr bwMode="auto">
          <a:xfrm>
            <a:off x="1763713" y="5373688"/>
            <a:ext cx="5181600" cy="457200"/>
          </a:xfrm>
          <a:prstGeom prst="rect">
            <a:avLst/>
          </a:prstGeom>
          <a:noFill/>
          <a:ln w="9525">
            <a:noFill/>
            <a:miter lim="800000"/>
            <a:headEnd/>
            <a:tailEnd/>
          </a:ln>
        </p:spPr>
        <p:txBody>
          <a:bodyPr>
            <a:spAutoFit/>
          </a:bodyPr>
          <a:lstStyle/>
          <a:p>
            <a:pPr algn="ctr">
              <a:spcBef>
                <a:spcPct val="50000"/>
              </a:spcBef>
            </a:pPr>
            <a:r>
              <a:rPr lang="en-NZ" sz="2400" dirty="0">
                <a:latin typeface="Arial" charset="0"/>
              </a:rPr>
              <a:t>Typical Right Hand Curve</a:t>
            </a:r>
            <a:endParaRPr lang="en-GB" sz="2400" dirty="0">
              <a:latin typeface="Arial" charset="0"/>
            </a:endParaRPr>
          </a:p>
        </p:txBody>
      </p:sp>
      <p:sp>
        <p:nvSpPr>
          <p:cNvPr id="24585" name="Text Box 9"/>
          <p:cNvSpPr txBox="1">
            <a:spLocks noChangeArrowheads="1"/>
          </p:cNvSpPr>
          <p:nvPr/>
        </p:nvSpPr>
        <p:spPr bwMode="auto">
          <a:xfrm>
            <a:off x="457200" y="4191000"/>
            <a:ext cx="1143000" cy="304800"/>
          </a:xfrm>
          <a:prstGeom prst="rect">
            <a:avLst/>
          </a:prstGeom>
          <a:noFill/>
          <a:ln w="9525">
            <a:noFill/>
            <a:miter lim="800000"/>
            <a:headEnd/>
            <a:tailEnd/>
          </a:ln>
        </p:spPr>
        <p:txBody>
          <a:bodyPr>
            <a:spAutoFit/>
          </a:bodyPr>
          <a:lstStyle/>
          <a:p>
            <a:pPr algn="ctr">
              <a:spcBef>
                <a:spcPct val="50000"/>
              </a:spcBef>
            </a:pPr>
            <a:r>
              <a:rPr lang="en-NZ" sz="1400" b="1" dirty="0">
                <a:latin typeface="Arial" charset="0"/>
              </a:rPr>
              <a:t>Straight</a:t>
            </a:r>
            <a:endParaRPr lang="en-GB" sz="1400" b="1" dirty="0">
              <a:latin typeface="Arial" charset="0"/>
            </a:endParaRPr>
          </a:p>
        </p:txBody>
      </p:sp>
      <p:sp>
        <p:nvSpPr>
          <p:cNvPr id="24586" name="Text Box 10"/>
          <p:cNvSpPr txBox="1">
            <a:spLocks noChangeArrowheads="1"/>
          </p:cNvSpPr>
          <p:nvPr/>
        </p:nvSpPr>
        <p:spPr bwMode="auto">
          <a:xfrm>
            <a:off x="7086600" y="4038600"/>
            <a:ext cx="1143000" cy="304800"/>
          </a:xfrm>
          <a:prstGeom prst="rect">
            <a:avLst/>
          </a:prstGeom>
          <a:noFill/>
          <a:ln w="9525">
            <a:noFill/>
            <a:miter lim="800000"/>
            <a:headEnd/>
            <a:tailEnd/>
          </a:ln>
        </p:spPr>
        <p:txBody>
          <a:bodyPr>
            <a:spAutoFit/>
          </a:bodyPr>
          <a:lstStyle/>
          <a:p>
            <a:pPr algn="ctr">
              <a:spcBef>
                <a:spcPct val="50000"/>
              </a:spcBef>
            </a:pPr>
            <a:r>
              <a:rPr lang="en-NZ" sz="1400" b="1" dirty="0">
                <a:latin typeface="Arial" charset="0"/>
              </a:rPr>
              <a:t>Straight</a:t>
            </a:r>
            <a:endParaRPr lang="en-GB" sz="1400" b="1" dirty="0">
              <a:latin typeface="Arial" charset="0"/>
            </a:endParaRPr>
          </a:p>
        </p:txBody>
      </p:sp>
      <p:sp>
        <p:nvSpPr>
          <p:cNvPr id="24587" name="Text Box 11"/>
          <p:cNvSpPr txBox="1">
            <a:spLocks noChangeArrowheads="1"/>
          </p:cNvSpPr>
          <p:nvPr/>
        </p:nvSpPr>
        <p:spPr bwMode="auto">
          <a:xfrm>
            <a:off x="1676400" y="2971800"/>
            <a:ext cx="1143000" cy="304800"/>
          </a:xfrm>
          <a:prstGeom prst="rect">
            <a:avLst/>
          </a:prstGeom>
          <a:noFill/>
          <a:ln w="9525">
            <a:noFill/>
            <a:miter lim="800000"/>
            <a:headEnd/>
            <a:tailEnd/>
          </a:ln>
        </p:spPr>
        <p:txBody>
          <a:bodyPr>
            <a:spAutoFit/>
          </a:bodyPr>
          <a:lstStyle/>
          <a:p>
            <a:pPr algn="ctr">
              <a:spcBef>
                <a:spcPct val="50000"/>
              </a:spcBef>
            </a:pPr>
            <a:r>
              <a:rPr lang="en-NZ" sz="1400" b="1" dirty="0">
                <a:latin typeface="Arial" charset="0"/>
              </a:rPr>
              <a:t>Spiral</a:t>
            </a:r>
            <a:endParaRPr lang="en-GB" sz="1400" b="1" dirty="0">
              <a:latin typeface="Arial" charset="0"/>
            </a:endParaRPr>
          </a:p>
        </p:txBody>
      </p:sp>
      <p:sp>
        <p:nvSpPr>
          <p:cNvPr id="24588" name="Text Box 12"/>
          <p:cNvSpPr txBox="1">
            <a:spLocks noChangeArrowheads="1"/>
          </p:cNvSpPr>
          <p:nvPr/>
        </p:nvSpPr>
        <p:spPr bwMode="auto">
          <a:xfrm>
            <a:off x="5943600" y="2895600"/>
            <a:ext cx="1143000" cy="304800"/>
          </a:xfrm>
          <a:prstGeom prst="rect">
            <a:avLst/>
          </a:prstGeom>
          <a:noFill/>
          <a:ln w="9525">
            <a:noFill/>
            <a:miter lim="800000"/>
            <a:headEnd/>
            <a:tailEnd/>
          </a:ln>
        </p:spPr>
        <p:txBody>
          <a:bodyPr>
            <a:spAutoFit/>
          </a:bodyPr>
          <a:lstStyle/>
          <a:p>
            <a:pPr algn="ctr">
              <a:spcBef>
                <a:spcPct val="50000"/>
              </a:spcBef>
            </a:pPr>
            <a:r>
              <a:rPr lang="en-NZ" sz="1400" b="1" dirty="0">
                <a:latin typeface="Arial" charset="0"/>
              </a:rPr>
              <a:t>Spiral</a:t>
            </a:r>
            <a:endParaRPr lang="en-GB" sz="1400" b="1" dirty="0">
              <a:latin typeface="Arial" charset="0"/>
            </a:endParaRPr>
          </a:p>
        </p:txBody>
      </p:sp>
      <p:sp>
        <p:nvSpPr>
          <p:cNvPr id="24589" name="Text Box 13"/>
          <p:cNvSpPr txBox="1">
            <a:spLocks noChangeArrowheads="1"/>
          </p:cNvSpPr>
          <p:nvPr/>
        </p:nvSpPr>
        <p:spPr bwMode="auto">
          <a:xfrm>
            <a:off x="3733800" y="2667000"/>
            <a:ext cx="1371600" cy="304800"/>
          </a:xfrm>
          <a:prstGeom prst="rect">
            <a:avLst/>
          </a:prstGeom>
          <a:noFill/>
          <a:ln w="9525">
            <a:noFill/>
            <a:miter lim="800000"/>
            <a:headEnd/>
            <a:tailEnd/>
          </a:ln>
        </p:spPr>
        <p:txBody>
          <a:bodyPr>
            <a:spAutoFit/>
          </a:bodyPr>
          <a:lstStyle/>
          <a:p>
            <a:pPr algn="ctr">
              <a:spcBef>
                <a:spcPct val="50000"/>
              </a:spcBef>
            </a:pPr>
            <a:r>
              <a:rPr lang="en-NZ" sz="1400" b="1" dirty="0">
                <a:latin typeface="Arial" charset="0"/>
              </a:rPr>
              <a:t>Circular Arc</a:t>
            </a:r>
            <a:endParaRPr lang="en-GB" sz="1400" b="1" dirty="0">
              <a:latin typeface="Arial" charset="0"/>
            </a:endParaRPr>
          </a:p>
        </p:txBody>
      </p:sp>
      <p:sp>
        <p:nvSpPr>
          <p:cNvPr id="24590" name="Text Box 14"/>
          <p:cNvSpPr txBox="1">
            <a:spLocks noChangeArrowheads="1"/>
          </p:cNvSpPr>
          <p:nvPr/>
        </p:nvSpPr>
        <p:spPr bwMode="auto">
          <a:xfrm>
            <a:off x="6096000" y="5029200"/>
            <a:ext cx="1371600" cy="304800"/>
          </a:xfrm>
          <a:prstGeom prst="rect">
            <a:avLst/>
          </a:prstGeom>
          <a:noFill/>
          <a:ln w="9525">
            <a:noFill/>
            <a:miter lim="800000"/>
            <a:headEnd/>
            <a:tailEnd/>
          </a:ln>
        </p:spPr>
        <p:txBody>
          <a:bodyPr>
            <a:spAutoFit/>
          </a:bodyPr>
          <a:lstStyle/>
          <a:p>
            <a:pPr algn="ctr">
              <a:spcBef>
                <a:spcPct val="50000"/>
              </a:spcBef>
            </a:pPr>
            <a:r>
              <a:rPr lang="en-NZ" sz="1400" b="1" dirty="0">
                <a:solidFill>
                  <a:srgbClr val="0000CC"/>
                </a:solidFill>
                <a:latin typeface="Arial" charset="0"/>
              </a:rPr>
              <a:t>Tangent Point</a:t>
            </a:r>
            <a:endParaRPr lang="en-GB" sz="1400" b="1" dirty="0">
              <a:solidFill>
                <a:srgbClr val="0000CC"/>
              </a:solidFill>
              <a:latin typeface="Arial" charset="0"/>
            </a:endParaRPr>
          </a:p>
        </p:txBody>
      </p:sp>
      <p:sp>
        <p:nvSpPr>
          <p:cNvPr id="24591" name="Line 15"/>
          <p:cNvSpPr>
            <a:spLocks noChangeShapeType="1"/>
          </p:cNvSpPr>
          <p:nvPr/>
        </p:nvSpPr>
        <p:spPr bwMode="auto">
          <a:xfrm flipV="1">
            <a:off x="6858000" y="4267200"/>
            <a:ext cx="228600" cy="762000"/>
          </a:xfrm>
          <a:prstGeom prst="line">
            <a:avLst/>
          </a:prstGeom>
          <a:noFill/>
          <a:ln w="19050">
            <a:solidFill>
              <a:srgbClr val="0000FF"/>
            </a:solidFill>
            <a:round/>
            <a:headEnd/>
            <a:tailEnd type="triangle" w="med" len="med"/>
          </a:ln>
        </p:spPr>
        <p:txBody>
          <a:bodyPr wrap="none"/>
          <a:lstStyle/>
          <a:p>
            <a:endParaRPr lang="en-NZ" dirty="0"/>
          </a:p>
        </p:txBody>
      </p:sp>
      <p:sp>
        <p:nvSpPr>
          <p:cNvPr id="24592" name="Text Box 16"/>
          <p:cNvSpPr txBox="1">
            <a:spLocks noChangeArrowheads="1"/>
          </p:cNvSpPr>
          <p:nvPr/>
        </p:nvSpPr>
        <p:spPr bwMode="auto">
          <a:xfrm>
            <a:off x="1524000" y="4876800"/>
            <a:ext cx="1371600" cy="304800"/>
          </a:xfrm>
          <a:prstGeom prst="rect">
            <a:avLst/>
          </a:prstGeom>
          <a:noFill/>
          <a:ln w="9525">
            <a:noFill/>
            <a:miter lim="800000"/>
            <a:headEnd/>
            <a:tailEnd/>
          </a:ln>
        </p:spPr>
        <p:txBody>
          <a:bodyPr>
            <a:spAutoFit/>
          </a:bodyPr>
          <a:lstStyle/>
          <a:p>
            <a:pPr algn="ctr">
              <a:spcBef>
                <a:spcPct val="50000"/>
              </a:spcBef>
            </a:pPr>
            <a:r>
              <a:rPr lang="en-NZ" sz="1400" b="1" dirty="0">
                <a:solidFill>
                  <a:srgbClr val="0000CC"/>
                </a:solidFill>
                <a:latin typeface="Arial" charset="0"/>
              </a:rPr>
              <a:t>Tangent Point</a:t>
            </a:r>
            <a:endParaRPr lang="en-GB" sz="1400" b="1" dirty="0">
              <a:solidFill>
                <a:srgbClr val="0000CC"/>
              </a:solidFill>
              <a:latin typeface="Arial" charset="0"/>
            </a:endParaRPr>
          </a:p>
        </p:txBody>
      </p:sp>
      <p:sp>
        <p:nvSpPr>
          <p:cNvPr id="24593" name="Line 17"/>
          <p:cNvSpPr>
            <a:spLocks noChangeShapeType="1"/>
          </p:cNvSpPr>
          <p:nvPr/>
        </p:nvSpPr>
        <p:spPr bwMode="auto">
          <a:xfrm flipH="1" flipV="1">
            <a:off x="1676400" y="4267200"/>
            <a:ext cx="152400" cy="609600"/>
          </a:xfrm>
          <a:prstGeom prst="line">
            <a:avLst/>
          </a:prstGeom>
          <a:noFill/>
          <a:ln w="19050">
            <a:solidFill>
              <a:srgbClr val="0000FF"/>
            </a:solidFill>
            <a:round/>
            <a:headEnd/>
            <a:tailEnd type="triangle" w="med" len="med"/>
          </a:ln>
        </p:spPr>
        <p:txBody>
          <a:bodyPr wrap="none"/>
          <a:lstStyle/>
          <a:p>
            <a:endParaRPr lang="en-NZ" dirty="0"/>
          </a:p>
        </p:txBody>
      </p:sp>
      <p:sp>
        <p:nvSpPr>
          <p:cNvPr id="24594" name="Line 18"/>
          <p:cNvSpPr>
            <a:spLocks noChangeShapeType="1"/>
          </p:cNvSpPr>
          <p:nvPr/>
        </p:nvSpPr>
        <p:spPr bwMode="auto">
          <a:xfrm flipV="1">
            <a:off x="5334000" y="3048000"/>
            <a:ext cx="152400" cy="457200"/>
          </a:xfrm>
          <a:prstGeom prst="line">
            <a:avLst/>
          </a:prstGeom>
          <a:noFill/>
          <a:ln w="19050">
            <a:solidFill>
              <a:srgbClr val="0000FF"/>
            </a:solidFill>
            <a:round/>
            <a:headEnd/>
            <a:tailEnd type="triangle" w="med" len="med"/>
          </a:ln>
        </p:spPr>
        <p:txBody>
          <a:bodyPr wrap="none"/>
          <a:lstStyle/>
          <a:p>
            <a:endParaRPr lang="en-NZ" dirty="0"/>
          </a:p>
        </p:txBody>
      </p:sp>
      <p:sp>
        <p:nvSpPr>
          <p:cNvPr id="24595" name="Text Box 19"/>
          <p:cNvSpPr txBox="1">
            <a:spLocks noChangeArrowheads="1"/>
          </p:cNvSpPr>
          <p:nvPr/>
        </p:nvSpPr>
        <p:spPr bwMode="auto">
          <a:xfrm>
            <a:off x="5029200" y="3505200"/>
            <a:ext cx="533400" cy="304800"/>
          </a:xfrm>
          <a:prstGeom prst="rect">
            <a:avLst/>
          </a:prstGeom>
          <a:noFill/>
          <a:ln w="9525">
            <a:noFill/>
            <a:miter lim="800000"/>
            <a:headEnd/>
            <a:tailEnd/>
          </a:ln>
        </p:spPr>
        <p:txBody>
          <a:bodyPr>
            <a:spAutoFit/>
          </a:bodyPr>
          <a:lstStyle/>
          <a:p>
            <a:pPr algn="ctr">
              <a:spcBef>
                <a:spcPct val="50000"/>
              </a:spcBef>
            </a:pPr>
            <a:r>
              <a:rPr lang="en-NZ" sz="1400" b="1" dirty="0">
                <a:solidFill>
                  <a:srgbClr val="0000CC"/>
                </a:solidFill>
                <a:latin typeface="Arial" charset="0"/>
              </a:rPr>
              <a:t>CS</a:t>
            </a:r>
            <a:endParaRPr lang="en-GB" sz="1400" b="1" dirty="0">
              <a:solidFill>
                <a:srgbClr val="0000CC"/>
              </a:solidFill>
              <a:latin typeface="Arial" charset="0"/>
            </a:endParaRPr>
          </a:p>
        </p:txBody>
      </p:sp>
      <p:sp>
        <p:nvSpPr>
          <p:cNvPr id="24596" name="Text Box 20"/>
          <p:cNvSpPr txBox="1">
            <a:spLocks noChangeArrowheads="1"/>
          </p:cNvSpPr>
          <p:nvPr/>
        </p:nvSpPr>
        <p:spPr bwMode="auto">
          <a:xfrm>
            <a:off x="3352800" y="3352800"/>
            <a:ext cx="533400" cy="304800"/>
          </a:xfrm>
          <a:prstGeom prst="rect">
            <a:avLst/>
          </a:prstGeom>
          <a:noFill/>
          <a:ln w="9525">
            <a:noFill/>
            <a:miter lim="800000"/>
            <a:headEnd/>
            <a:tailEnd/>
          </a:ln>
        </p:spPr>
        <p:txBody>
          <a:bodyPr>
            <a:spAutoFit/>
          </a:bodyPr>
          <a:lstStyle/>
          <a:p>
            <a:pPr algn="ctr">
              <a:spcBef>
                <a:spcPct val="50000"/>
              </a:spcBef>
            </a:pPr>
            <a:r>
              <a:rPr lang="en-NZ" sz="1400" b="1" dirty="0">
                <a:solidFill>
                  <a:srgbClr val="0000CC"/>
                </a:solidFill>
                <a:latin typeface="Arial" charset="0"/>
              </a:rPr>
              <a:t>CS</a:t>
            </a:r>
            <a:endParaRPr lang="en-GB" sz="1400" b="1" dirty="0">
              <a:solidFill>
                <a:srgbClr val="0000CC"/>
              </a:solidFill>
              <a:latin typeface="Arial" charset="0"/>
            </a:endParaRPr>
          </a:p>
        </p:txBody>
      </p:sp>
      <p:sp>
        <p:nvSpPr>
          <p:cNvPr id="24597" name="Line 21"/>
          <p:cNvSpPr>
            <a:spLocks noChangeShapeType="1"/>
          </p:cNvSpPr>
          <p:nvPr/>
        </p:nvSpPr>
        <p:spPr bwMode="auto">
          <a:xfrm flipH="1" flipV="1">
            <a:off x="3429000" y="3048000"/>
            <a:ext cx="152400" cy="304800"/>
          </a:xfrm>
          <a:prstGeom prst="line">
            <a:avLst/>
          </a:prstGeom>
          <a:noFill/>
          <a:ln w="19050">
            <a:solidFill>
              <a:srgbClr val="0000FF"/>
            </a:solidFill>
            <a:round/>
            <a:headEnd/>
            <a:tailEnd type="triangle" w="med" len="med"/>
          </a:ln>
        </p:spPr>
        <p:txBody>
          <a:bodyPr wrap="none"/>
          <a:lstStyle/>
          <a:p>
            <a:endParaRPr lang="en-NZ" dirty="0"/>
          </a:p>
        </p:txBody>
      </p:sp>
      <p:sp>
        <p:nvSpPr>
          <p:cNvPr id="24598" name="Text Box 22"/>
          <p:cNvSpPr txBox="1">
            <a:spLocks noChangeArrowheads="1"/>
          </p:cNvSpPr>
          <p:nvPr/>
        </p:nvSpPr>
        <p:spPr bwMode="auto">
          <a:xfrm>
            <a:off x="152400" y="2209800"/>
            <a:ext cx="2971800" cy="517525"/>
          </a:xfrm>
          <a:prstGeom prst="rect">
            <a:avLst/>
          </a:prstGeom>
          <a:noFill/>
          <a:ln w="9525">
            <a:noFill/>
            <a:miter lim="800000"/>
            <a:headEnd/>
            <a:tailEnd/>
          </a:ln>
        </p:spPr>
        <p:txBody>
          <a:bodyPr>
            <a:spAutoFit/>
          </a:bodyPr>
          <a:lstStyle/>
          <a:p>
            <a:pPr algn="ctr">
              <a:spcBef>
                <a:spcPct val="50000"/>
              </a:spcBef>
            </a:pPr>
            <a:r>
              <a:rPr lang="en-NZ" sz="1400" b="1" dirty="0">
                <a:solidFill>
                  <a:srgbClr val="FF0000"/>
                </a:solidFill>
                <a:latin typeface="Arial" charset="0"/>
              </a:rPr>
              <a:t>Start of curve                               </a:t>
            </a:r>
            <a:r>
              <a:rPr lang="en-NZ" sz="1400" b="1" dirty="0">
                <a:solidFill>
                  <a:srgbClr val="FF0000"/>
                </a:solidFill>
                <a:latin typeface="Arial" charset="0"/>
                <a:cs typeface="Times New Roman" pitchFamily="18" charset="0"/>
                <a:sym typeface="Symbol" pitchFamily="18" charset="2"/>
              </a:rPr>
              <a:t> “Point where radius &lt; 800m”</a:t>
            </a:r>
            <a:r>
              <a:rPr lang="en-NZ" sz="1400" b="1" dirty="0">
                <a:solidFill>
                  <a:srgbClr val="0000CC"/>
                </a:solidFill>
                <a:latin typeface="Arial" charset="0"/>
              </a:rPr>
              <a:t> </a:t>
            </a:r>
            <a:endParaRPr lang="en-GB" sz="1400" b="1" dirty="0">
              <a:solidFill>
                <a:srgbClr val="0000CC"/>
              </a:solidFill>
              <a:latin typeface="Arial" charset="0"/>
            </a:endParaRPr>
          </a:p>
        </p:txBody>
      </p:sp>
      <p:sp>
        <p:nvSpPr>
          <p:cNvPr id="24599" name="Line 23"/>
          <p:cNvSpPr>
            <a:spLocks noChangeShapeType="1"/>
          </p:cNvSpPr>
          <p:nvPr/>
        </p:nvSpPr>
        <p:spPr bwMode="auto">
          <a:xfrm>
            <a:off x="1524000" y="2743200"/>
            <a:ext cx="168275" cy="1117600"/>
          </a:xfrm>
          <a:prstGeom prst="line">
            <a:avLst/>
          </a:prstGeom>
          <a:noFill/>
          <a:ln w="25400">
            <a:solidFill>
              <a:srgbClr val="FF0000"/>
            </a:solidFill>
            <a:round/>
            <a:headEnd/>
            <a:tailEnd type="triangle" w="med" len="med"/>
          </a:ln>
        </p:spPr>
        <p:txBody>
          <a:bodyPr wrap="none"/>
          <a:lstStyle/>
          <a:p>
            <a:endParaRPr lang="en-NZ" dirty="0"/>
          </a:p>
        </p:txBody>
      </p:sp>
      <p:sp>
        <p:nvSpPr>
          <p:cNvPr id="24600" name="Line 24"/>
          <p:cNvSpPr>
            <a:spLocks noChangeShapeType="1"/>
          </p:cNvSpPr>
          <p:nvPr/>
        </p:nvSpPr>
        <p:spPr bwMode="auto">
          <a:xfrm>
            <a:off x="1692275" y="3933825"/>
            <a:ext cx="287338" cy="142875"/>
          </a:xfrm>
          <a:prstGeom prst="line">
            <a:avLst/>
          </a:prstGeom>
          <a:noFill/>
          <a:ln w="25400">
            <a:solidFill>
              <a:srgbClr val="FF0000"/>
            </a:solidFill>
            <a:round/>
            <a:headEnd/>
            <a:tailEnd/>
          </a:ln>
        </p:spPr>
        <p:txBody>
          <a:bodyPr/>
          <a:lstStyle/>
          <a:p>
            <a:endParaRPr lang="en-N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5288" y="188913"/>
            <a:ext cx="7924800" cy="1143000"/>
          </a:xfrm>
        </p:spPr>
        <p:txBody>
          <a:bodyPr/>
          <a:lstStyle/>
          <a:p>
            <a:pPr eaLnBrk="1" hangingPunct="1"/>
            <a:r>
              <a:rPr lang="en-GB" dirty="0" smtClean="0"/>
              <a:t>Estimation of curve radius</a:t>
            </a:r>
          </a:p>
        </p:txBody>
      </p:sp>
      <p:sp>
        <p:nvSpPr>
          <p:cNvPr id="25603" name="Freeform 3"/>
          <p:cNvSpPr>
            <a:spLocks/>
          </p:cNvSpPr>
          <p:nvPr/>
        </p:nvSpPr>
        <p:spPr bwMode="auto">
          <a:xfrm>
            <a:off x="1143000" y="2438400"/>
            <a:ext cx="6400800" cy="2514600"/>
          </a:xfrm>
          <a:custGeom>
            <a:avLst/>
            <a:gdLst>
              <a:gd name="T0" fmla="*/ 0 w 7380"/>
              <a:gd name="T1" fmla="*/ 2514600 h 2040"/>
              <a:gd name="T2" fmla="*/ 1248937 w 7380"/>
              <a:gd name="T3" fmla="*/ 961465 h 2040"/>
              <a:gd name="T4" fmla="*/ 2966224 w 7380"/>
              <a:gd name="T5" fmla="*/ 73959 h 2040"/>
              <a:gd name="T6" fmla="*/ 4839630 w 7380"/>
              <a:gd name="T7" fmla="*/ 517712 h 2040"/>
              <a:gd name="T8" fmla="*/ 6400800 w 7380"/>
              <a:gd name="T9" fmla="*/ 2292724 h 2040"/>
              <a:gd name="T10" fmla="*/ 0 60000 65536"/>
              <a:gd name="T11" fmla="*/ 0 60000 65536"/>
              <a:gd name="T12" fmla="*/ 0 60000 65536"/>
              <a:gd name="T13" fmla="*/ 0 60000 65536"/>
              <a:gd name="T14" fmla="*/ 0 60000 65536"/>
              <a:gd name="T15" fmla="*/ 0 w 7380"/>
              <a:gd name="T16" fmla="*/ 0 h 2040"/>
              <a:gd name="T17" fmla="*/ 7380 w 7380"/>
              <a:gd name="T18" fmla="*/ 2040 h 2040"/>
            </a:gdLst>
            <a:ahLst/>
            <a:cxnLst>
              <a:cxn ang="T10">
                <a:pos x="T0" y="T1"/>
              </a:cxn>
              <a:cxn ang="T11">
                <a:pos x="T2" y="T3"/>
              </a:cxn>
              <a:cxn ang="T12">
                <a:pos x="T4" y="T5"/>
              </a:cxn>
              <a:cxn ang="T13">
                <a:pos x="T6" y="T7"/>
              </a:cxn>
              <a:cxn ang="T14">
                <a:pos x="T8" y="T9"/>
              </a:cxn>
            </a:cxnLst>
            <a:rect l="T15" t="T16" r="T17" b="T18"/>
            <a:pathLst>
              <a:path w="7380" h="2040">
                <a:moveTo>
                  <a:pt x="0" y="2040"/>
                </a:moveTo>
                <a:cubicBezTo>
                  <a:pt x="435" y="1575"/>
                  <a:pt x="870" y="1110"/>
                  <a:pt x="1440" y="780"/>
                </a:cubicBezTo>
                <a:cubicBezTo>
                  <a:pt x="2010" y="450"/>
                  <a:pt x="2730" y="120"/>
                  <a:pt x="3420" y="60"/>
                </a:cubicBezTo>
                <a:cubicBezTo>
                  <a:pt x="4110" y="0"/>
                  <a:pt x="4920" y="120"/>
                  <a:pt x="5580" y="420"/>
                </a:cubicBezTo>
                <a:cubicBezTo>
                  <a:pt x="6240" y="720"/>
                  <a:pt x="7080" y="1620"/>
                  <a:pt x="7380" y="1860"/>
                </a:cubicBezTo>
              </a:path>
            </a:pathLst>
          </a:custGeom>
          <a:noFill/>
          <a:ln w="25400">
            <a:solidFill>
              <a:srgbClr val="000000"/>
            </a:solidFill>
            <a:round/>
            <a:headEnd/>
            <a:tailEnd/>
          </a:ln>
        </p:spPr>
        <p:txBody>
          <a:bodyPr/>
          <a:lstStyle/>
          <a:p>
            <a:endParaRPr lang="en-NZ" dirty="0"/>
          </a:p>
        </p:txBody>
      </p:sp>
      <p:sp>
        <p:nvSpPr>
          <p:cNvPr id="25604" name="Line 4"/>
          <p:cNvSpPr>
            <a:spLocks noChangeShapeType="1"/>
          </p:cNvSpPr>
          <p:nvPr/>
        </p:nvSpPr>
        <p:spPr bwMode="auto">
          <a:xfrm>
            <a:off x="1524000" y="4114800"/>
            <a:ext cx="304800" cy="152400"/>
          </a:xfrm>
          <a:prstGeom prst="line">
            <a:avLst/>
          </a:prstGeom>
          <a:noFill/>
          <a:ln w="25400">
            <a:solidFill>
              <a:schemeClr val="tx1"/>
            </a:solidFill>
            <a:round/>
            <a:headEnd/>
            <a:tailEnd/>
          </a:ln>
        </p:spPr>
        <p:txBody>
          <a:bodyPr wrap="none"/>
          <a:lstStyle/>
          <a:p>
            <a:endParaRPr lang="en-NZ" dirty="0"/>
          </a:p>
        </p:txBody>
      </p:sp>
      <p:sp>
        <p:nvSpPr>
          <p:cNvPr id="25605" name="Line 5"/>
          <p:cNvSpPr>
            <a:spLocks noChangeShapeType="1"/>
          </p:cNvSpPr>
          <p:nvPr/>
        </p:nvSpPr>
        <p:spPr bwMode="auto">
          <a:xfrm>
            <a:off x="3124200" y="2667000"/>
            <a:ext cx="228600" cy="304800"/>
          </a:xfrm>
          <a:prstGeom prst="line">
            <a:avLst/>
          </a:prstGeom>
          <a:noFill/>
          <a:ln w="25400">
            <a:solidFill>
              <a:schemeClr val="tx1"/>
            </a:solidFill>
            <a:round/>
            <a:headEnd/>
            <a:tailEnd/>
          </a:ln>
        </p:spPr>
        <p:txBody>
          <a:bodyPr wrap="none"/>
          <a:lstStyle/>
          <a:p>
            <a:endParaRPr lang="en-NZ" dirty="0"/>
          </a:p>
        </p:txBody>
      </p:sp>
      <p:sp>
        <p:nvSpPr>
          <p:cNvPr id="25606" name="Line 6"/>
          <p:cNvSpPr>
            <a:spLocks noChangeShapeType="1"/>
          </p:cNvSpPr>
          <p:nvPr/>
        </p:nvSpPr>
        <p:spPr bwMode="auto">
          <a:xfrm flipH="1">
            <a:off x="5486400" y="2590800"/>
            <a:ext cx="152400" cy="381000"/>
          </a:xfrm>
          <a:prstGeom prst="line">
            <a:avLst/>
          </a:prstGeom>
          <a:noFill/>
          <a:ln w="25400">
            <a:solidFill>
              <a:schemeClr val="tx1"/>
            </a:solidFill>
            <a:round/>
            <a:headEnd/>
            <a:tailEnd/>
          </a:ln>
        </p:spPr>
        <p:txBody>
          <a:bodyPr wrap="none"/>
          <a:lstStyle/>
          <a:p>
            <a:endParaRPr lang="en-NZ" dirty="0"/>
          </a:p>
        </p:txBody>
      </p:sp>
      <p:sp>
        <p:nvSpPr>
          <p:cNvPr id="25607" name="Line 7"/>
          <p:cNvSpPr>
            <a:spLocks noChangeShapeType="1"/>
          </p:cNvSpPr>
          <p:nvPr/>
        </p:nvSpPr>
        <p:spPr bwMode="auto">
          <a:xfrm flipH="1">
            <a:off x="7010400" y="3962400"/>
            <a:ext cx="228600" cy="304800"/>
          </a:xfrm>
          <a:prstGeom prst="line">
            <a:avLst/>
          </a:prstGeom>
          <a:noFill/>
          <a:ln w="25400">
            <a:solidFill>
              <a:schemeClr val="tx1"/>
            </a:solidFill>
            <a:round/>
            <a:headEnd/>
            <a:tailEnd/>
          </a:ln>
        </p:spPr>
        <p:txBody>
          <a:bodyPr wrap="none"/>
          <a:lstStyle/>
          <a:p>
            <a:endParaRPr lang="en-NZ" dirty="0"/>
          </a:p>
        </p:txBody>
      </p:sp>
      <p:sp>
        <p:nvSpPr>
          <p:cNvPr id="25608" name="Text Box 8"/>
          <p:cNvSpPr txBox="1">
            <a:spLocks noChangeArrowheads="1"/>
          </p:cNvSpPr>
          <p:nvPr/>
        </p:nvSpPr>
        <p:spPr bwMode="auto">
          <a:xfrm>
            <a:off x="1763713" y="5300663"/>
            <a:ext cx="5181600" cy="457200"/>
          </a:xfrm>
          <a:prstGeom prst="rect">
            <a:avLst/>
          </a:prstGeom>
          <a:noFill/>
          <a:ln w="9525">
            <a:noFill/>
            <a:miter lim="800000"/>
            <a:headEnd/>
            <a:tailEnd/>
          </a:ln>
        </p:spPr>
        <p:txBody>
          <a:bodyPr>
            <a:spAutoFit/>
          </a:bodyPr>
          <a:lstStyle/>
          <a:p>
            <a:pPr algn="ctr">
              <a:spcBef>
                <a:spcPct val="50000"/>
              </a:spcBef>
            </a:pPr>
            <a:r>
              <a:rPr lang="en-NZ" sz="2400" dirty="0">
                <a:latin typeface="Arial" charset="0"/>
              </a:rPr>
              <a:t>Typical Right Hand Curve</a:t>
            </a:r>
            <a:endParaRPr lang="en-GB" sz="2400" dirty="0">
              <a:latin typeface="Arial" charset="0"/>
            </a:endParaRPr>
          </a:p>
        </p:txBody>
      </p:sp>
      <p:sp>
        <p:nvSpPr>
          <p:cNvPr id="25609" name="Text Box 9"/>
          <p:cNvSpPr txBox="1">
            <a:spLocks noChangeArrowheads="1"/>
          </p:cNvSpPr>
          <p:nvPr/>
        </p:nvSpPr>
        <p:spPr bwMode="auto">
          <a:xfrm>
            <a:off x="457200" y="4191000"/>
            <a:ext cx="1143000" cy="304800"/>
          </a:xfrm>
          <a:prstGeom prst="rect">
            <a:avLst/>
          </a:prstGeom>
          <a:noFill/>
          <a:ln w="9525">
            <a:noFill/>
            <a:miter lim="800000"/>
            <a:headEnd/>
            <a:tailEnd/>
          </a:ln>
        </p:spPr>
        <p:txBody>
          <a:bodyPr>
            <a:spAutoFit/>
          </a:bodyPr>
          <a:lstStyle/>
          <a:p>
            <a:pPr algn="ctr">
              <a:spcBef>
                <a:spcPct val="50000"/>
              </a:spcBef>
            </a:pPr>
            <a:r>
              <a:rPr lang="en-NZ" sz="1400" b="1" dirty="0">
                <a:latin typeface="Arial" charset="0"/>
              </a:rPr>
              <a:t>Straight</a:t>
            </a:r>
            <a:endParaRPr lang="en-GB" sz="1400" b="1" dirty="0">
              <a:latin typeface="Arial" charset="0"/>
            </a:endParaRPr>
          </a:p>
        </p:txBody>
      </p:sp>
      <p:sp>
        <p:nvSpPr>
          <p:cNvPr id="25610" name="Text Box 10"/>
          <p:cNvSpPr txBox="1">
            <a:spLocks noChangeArrowheads="1"/>
          </p:cNvSpPr>
          <p:nvPr/>
        </p:nvSpPr>
        <p:spPr bwMode="auto">
          <a:xfrm>
            <a:off x="7086600" y="4038600"/>
            <a:ext cx="1143000" cy="304800"/>
          </a:xfrm>
          <a:prstGeom prst="rect">
            <a:avLst/>
          </a:prstGeom>
          <a:noFill/>
          <a:ln w="9525">
            <a:noFill/>
            <a:miter lim="800000"/>
            <a:headEnd/>
            <a:tailEnd/>
          </a:ln>
        </p:spPr>
        <p:txBody>
          <a:bodyPr>
            <a:spAutoFit/>
          </a:bodyPr>
          <a:lstStyle/>
          <a:p>
            <a:pPr algn="ctr">
              <a:spcBef>
                <a:spcPct val="50000"/>
              </a:spcBef>
            </a:pPr>
            <a:r>
              <a:rPr lang="en-NZ" sz="1400" b="1" dirty="0">
                <a:latin typeface="Arial" charset="0"/>
              </a:rPr>
              <a:t>Straight</a:t>
            </a:r>
            <a:endParaRPr lang="en-GB" sz="1400" b="1" dirty="0">
              <a:latin typeface="Arial" charset="0"/>
            </a:endParaRPr>
          </a:p>
        </p:txBody>
      </p:sp>
      <p:sp>
        <p:nvSpPr>
          <p:cNvPr id="25611" name="Text Box 11"/>
          <p:cNvSpPr txBox="1">
            <a:spLocks noChangeArrowheads="1"/>
          </p:cNvSpPr>
          <p:nvPr/>
        </p:nvSpPr>
        <p:spPr bwMode="auto">
          <a:xfrm>
            <a:off x="1676400" y="2971800"/>
            <a:ext cx="1143000" cy="304800"/>
          </a:xfrm>
          <a:prstGeom prst="rect">
            <a:avLst/>
          </a:prstGeom>
          <a:noFill/>
          <a:ln w="9525">
            <a:noFill/>
            <a:miter lim="800000"/>
            <a:headEnd/>
            <a:tailEnd/>
          </a:ln>
        </p:spPr>
        <p:txBody>
          <a:bodyPr>
            <a:spAutoFit/>
          </a:bodyPr>
          <a:lstStyle/>
          <a:p>
            <a:pPr algn="ctr">
              <a:spcBef>
                <a:spcPct val="50000"/>
              </a:spcBef>
            </a:pPr>
            <a:r>
              <a:rPr lang="en-NZ" sz="1400" b="1" dirty="0">
                <a:latin typeface="Arial" charset="0"/>
              </a:rPr>
              <a:t>Spiral</a:t>
            </a:r>
            <a:endParaRPr lang="en-GB" sz="1400" b="1" dirty="0">
              <a:latin typeface="Arial" charset="0"/>
            </a:endParaRPr>
          </a:p>
        </p:txBody>
      </p:sp>
      <p:sp>
        <p:nvSpPr>
          <p:cNvPr id="25612" name="Text Box 12"/>
          <p:cNvSpPr txBox="1">
            <a:spLocks noChangeArrowheads="1"/>
          </p:cNvSpPr>
          <p:nvPr/>
        </p:nvSpPr>
        <p:spPr bwMode="auto">
          <a:xfrm>
            <a:off x="5943600" y="2895600"/>
            <a:ext cx="1143000" cy="304800"/>
          </a:xfrm>
          <a:prstGeom prst="rect">
            <a:avLst/>
          </a:prstGeom>
          <a:noFill/>
          <a:ln w="9525">
            <a:noFill/>
            <a:miter lim="800000"/>
            <a:headEnd/>
            <a:tailEnd/>
          </a:ln>
        </p:spPr>
        <p:txBody>
          <a:bodyPr>
            <a:spAutoFit/>
          </a:bodyPr>
          <a:lstStyle/>
          <a:p>
            <a:pPr algn="ctr">
              <a:spcBef>
                <a:spcPct val="50000"/>
              </a:spcBef>
            </a:pPr>
            <a:r>
              <a:rPr lang="en-NZ" sz="1400" b="1" dirty="0">
                <a:latin typeface="Arial" charset="0"/>
              </a:rPr>
              <a:t>Spiral</a:t>
            </a:r>
            <a:endParaRPr lang="en-GB" sz="1400" b="1" dirty="0">
              <a:latin typeface="Arial" charset="0"/>
            </a:endParaRPr>
          </a:p>
        </p:txBody>
      </p:sp>
      <p:sp>
        <p:nvSpPr>
          <p:cNvPr id="25613" name="Text Box 13"/>
          <p:cNvSpPr txBox="1">
            <a:spLocks noChangeArrowheads="1"/>
          </p:cNvSpPr>
          <p:nvPr/>
        </p:nvSpPr>
        <p:spPr bwMode="auto">
          <a:xfrm>
            <a:off x="3733800" y="2667000"/>
            <a:ext cx="1371600" cy="304800"/>
          </a:xfrm>
          <a:prstGeom prst="rect">
            <a:avLst/>
          </a:prstGeom>
          <a:noFill/>
          <a:ln w="9525">
            <a:noFill/>
            <a:miter lim="800000"/>
            <a:headEnd/>
            <a:tailEnd/>
          </a:ln>
        </p:spPr>
        <p:txBody>
          <a:bodyPr>
            <a:spAutoFit/>
          </a:bodyPr>
          <a:lstStyle/>
          <a:p>
            <a:pPr algn="ctr">
              <a:spcBef>
                <a:spcPct val="50000"/>
              </a:spcBef>
            </a:pPr>
            <a:r>
              <a:rPr lang="en-NZ" sz="1400" b="1" dirty="0">
                <a:latin typeface="Arial" charset="0"/>
              </a:rPr>
              <a:t>Circular Arc</a:t>
            </a:r>
            <a:endParaRPr lang="en-GB" sz="1400" b="1" dirty="0">
              <a:latin typeface="Arial" charset="0"/>
            </a:endParaRPr>
          </a:p>
        </p:txBody>
      </p:sp>
      <p:sp>
        <p:nvSpPr>
          <p:cNvPr id="25614" name="Text Box 14"/>
          <p:cNvSpPr txBox="1">
            <a:spLocks noChangeArrowheads="1"/>
          </p:cNvSpPr>
          <p:nvPr/>
        </p:nvSpPr>
        <p:spPr bwMode="auto">
          <a:xfrm>
            <a:off x="6096000" y="5029200"/>
            <a:ext cx="1371600" cy="304800"/>
          </a:xfrm>
          <a:prstGeom prst="rect">
            <a:avLst/>
          </a:prstGeom>
          <a:noFill/>
          <a:ln w="9525">
            <a:noFill/>
            <a:miter lim="800000"/>
            <a:headEnd/>
            <a:tailEnd/>
          </a:ln>
        </p:spPr>
        <p:txBody>
          <a:bodyPr>
            <a:spAutoFit/>
          </a:bodyPr>
          <a:lstStyle/>
          <a:p>
            <a:pPr algn="ctr">
              <a:spcBef>
                <a:spcPct val="50000"/>
              </a:spcBef>
            </a:pPr>
            <a:r>
              <a:rPr lang="en-NZ" sz="1400" b="1" dirty="0">
                <a:solidFill>
                  <a:srgbClr val="0000CC"/>
                </a:solidFill>
                <a:latin typeface="Arial" charset="0"/>
              </a:rPr>
              <a:t>Tangent Point</a:t>
            </a:r>
            <a:endParaRPr lang="en-GB" sz="1400" b="1" dirty="0">
              <a:solidFill>
                <a:srgbClr val="0000CC"/>
              </a:solidFill>
              <a:latin typeface="Arial" charset="0"/>
            </a:endParaRPr>
          </a:p>
        </p:txBody>
      </p:sp>
      <p:sp>
        <p:nvSpPr>
          <p:cNvPr id="25615" name="Line 15"/>
          <p:cNvSpPr>
            <a:spLocks noChangeShapeType="1"/>
          </p:cNvSpPr>
          <p:nvPr/>
        </p:nvSpPr>
        <p:spPr bwMode="auto">
          <a:xfrm flipV="1">
            <a:off x="6858000" y="4267200"/>
            <a:ext cx="228600" cy="762000"/>
          </a:xfrm>
          <a:prstGeom prst="line">
            <a:avLst/>
          </a:prstGeom>
          <a:noFill/>
          <a:ln w="19050">
            <a:solidFill>
              <a:srgbClr val="0000FF"/>
            </a:solidFill>
            <a:round/>
            <a:headEnd/>
            <a:tailEnd type="triangle" w="med" len="med"/>
          </a:ln>
        </p:spPr>
        <p:txBody>
          <a:bodyPr wrap="none"/>
          <a:lstStyle/>
          <a:p>
            <a:endParaRPr lang="en-NZ" dirty="0"/>
          </a:p>
        </p:txBody>
      </p:sp>
      <p:sp>
        <p:nvSpPr>
          <p:cNvPr id="25616" name="Text Box 16"/>
          <p:cNvSpPr txBox="1">
            <a:spLocks noChangeArrowheads="1"/>
          </p:cNvSpPr>
          <p:nvPr/>
        </p:nvSpPr>
        <p:spPr bwMode="auto">
          <a:xfrm>
            <a:off x="1524000" y="4876800"/>
            <a:ext cx="1371600" cy="304800"/>
          </a:xfrm>
          <a:prstGeom prst="rect">
            <a:avLst/>
          </a:prstGeom>
          <a:noFill/>
          <a:ln w="9525">
            <a:noFill/>
            <a:miter lim="800000"/>
            <a:headEnd/>
            <a:tailEnd/>
          </a:ln>
        </p:spPr>
        <p:txBody>
          <a:bodyPr>
            <a:spAutoFit/>
          </a:bodyPr>
          <a:lstStyle/>
          <a:p>
            <a:pPr algn="ctr">
              <a:spcBef>
                <a:spcPct val="50000"/>
              </a:spcBef>
            </a:pPr>
            <a:r>
              <a:rPr lang="en-NZ" sz="1400" b="1" dirty="0">
                <a:solidFill>
                  <a:srgbClr val="0000CC"/>
                </a:solidFill>
                <a:latin typeface="Arial" charset="0"/>
              </a:rPr>
              <a:t>Tangent Point</a:t>
            </a:r>
            <a:endParaRPr lang="en-GB" sz="1400" b="1" dirty="0">
              <a:solidFill>
                <a:srgbClr val="0000CC"/>
              </a:solidFill>
              <a:latin typeface="Arial" charset="0"/>
            </a:endParaRPr>
          </a:p>
        </p:txBody>
      </p:sp>
      <p:sp>
        <p:nvSpPr>
          <p:cNvPr id="25617" name="Line 17"/>
          <p:cNvSpPr>
            <a:spLocks noChangeShapeType="1"/>
          </p:cNvSpPr>
          <p:nvPr/>
        </p:nvSpPr>
        <p:spPr bwMode="auto">
          <a:xfrm flipH="1" flipV="1">
            <a:off x="1676400" y="4267200"/>
            <a:ext cx="152400" cy="609600"/>
          </a:xfrm>
          <a:prstGeom prst="line">
            <a:avLst/>
          </a:prstGeom>
          <a:noFill/>
          <a:ln w="19050">
            <a:solidFill>
              <a:srgbClr val="0000FF"/>
            </a:solidFill>
            <a:round/>
            <a:headEnd/>
            <a:tailEnd type="triangle" w="med" len="med"/>
          </a:ln>
        </p:spPr>
        <p:txBody>
          <a:bodyPr wrap="none"/>
          <a:lstStyle/>
          <a:p>
            <a:endParaRPr lang="en-NZ" dirty="0"/>
          </a:p>
        </p:txBody>
      </p:sp>
      <p:sp>
        <p:nvSpPr>
          <p:cNvPr id="25618" name="Line 18"/>
          <p:cNvSpPr>
            <a:spLocks noChangeShapeType="1"/>
          </p:cNvSpPr>
          <p:nvPr/>
        </p:nvSpPr>
        <p:spPr bwMode="auto">
          <a:xfrm flipV="1">
            <a:off x="5334000" y="3048000"/>
            <a:ext cx="152400" cy="457200"/>
          </a:xfrm>
          <a:prstGeom prst="line">
            <a:avLst/>
          </a:prstGeom>
          <a:noFill/>
          <a:ln w="19050">
            <a:solidFill>
              <a:srgbClr val="0000FF"/>
            </a:solidFill>
            <a:round/>
            <a:headEnd/>
            <a:tailEnd type="triangle" w="med" len="med"/>
          </a:ln>
        </p:spPr>
        <p:txBody>
          <a:bodyPr wrap="none"/>
          <a:lstStyle/>
          <a:p>
            <a:endParaRPr lang="en-NZ" dirty="0"/>
          </a:p>
        </p:txBody>
      </p:sp>
      <p:sp>
        <p:nvSpPr>
          <p:cNvPr id="25619" name="Text Box 19"/>
          <p:cNvSpPr txBox="1">
            <a:spLocks noChangeArrowheads="1"/>
          </p:cNvSpPr>
          <p:nvPr/>
        </p:nvSpPr>
        <p:spPr bwMode="auto">
          <a:xfrm>
            <a:off x="5029200" y="3505200"/>
            <a:ext cx="533400" cy="304800"/>
          </a:xfrm>
          <a:prstGeom prst="rect">
            <a:avLst/>
          </a:prstGeom>
          <a:noFill/>
          <a:ln w="9525">
            <a:noFill/>
            <a:miter lim="800000"/>
            <a:headEnd/>
            <a:tailEnd/>
          </a:ln>
        </p:spPr>
        <p:txBody>
          <a:bodyPr>
            <a:spAutoFit/>
          </a:bodyPr>
          <a:lstStyle/>
          <a:p>
            <a:pPr algn="ctr">
              <a:spcBef>
                <a:spcPct val="50000"/>
              </a:spcBef>
            </a:pPr>
            <a:r>
              <a:rPr lang="en-NZ" sz="1400" b="1" dirty="0">
                <a:solidFill>
                  <a:srgbClr val="0000CC"/>
                </a:solidFill>
                <a:latin typeface="Arial" charset="0"/>
              </a:rPr>
              <a:t>CS</a:t>
            </a:r>
            <a:endParaRPr lang="en-GB" sz="1400" b="1" dirty="0">
              <a:solidFill>
                <a:srgbClr val="0000CC"/>
              </a:solidFill>
              <a:latin typeface="Arial" charset="0"/>
            </a:endParaRPr>
          </a:p>
        </p:txBody>
      </p:sp>
      <p:sp>
        <p:nvSpPr>
          <p:cNvPr id="25620" name="Text Box 20"/>
          <p:cNvSpPr txBox="1">
            <a:spLocks noChangeArrowheads="1"/>
          </p:cNvSpPr>
          <p:nvPr/>
        </p:nvSpPr>
        <p:spPr bwMode="auto">
          <a:xfrm>
            <a:off x="3352800" y="3352800"/>
            <a:ext cx="533400" cy="304800"/>
          </a:xfrm>
          <a:prstGeom prst="rect">
            <a:avLst/>
          </a:prstGeom>
          <a:noFill/>
          <a:ln w="9525">
            <a:noFill/>
            <a:miter lim="800000"/>
            <a:headEnd/>
            <a:tailEnd/>
          </a:ln>
        </p:spPr>
        <p:txBody>
          <a:bodyPr>
            <a:spAutoFit/>
          </a:bodyPr>
          <a:lstStyle/>
          <a:p>
            <a:pPr algn="ctr">
              <a:spcBef>
                <a:spcPct val="50000"/>
              </a:spcBef>
            </a:pPr>
            <a:r>
              <a:rPr lang="en-NZ" sz="1400" b="1" dirty="0">
                <a:solidFill>
                  <a:srgbClr val="0000CC"/>
                </a:solidFill>
                <a:latin typeface="Arial" charset="0"/>
              </a:rPr>
              <a:t>CS</a:t>
            </a:r>
            <a:endParaRPr lang="en-GB" sz="1400" b="1" dirty="0">
              <a:solidFill>
                <a:srgbClr val="0000CC"/>
              </a:solidFill>
              <a:latin typeface="Arial" charset="0"/>
            </a:endParaRPr>
          </a:p>
        </p:txBody>
      </p:sp>
      <p:sp>
        <p:nvSpPr>
          <p:cNvPr id="25621" name="Line 21"/>
          <p:cNvSpPr>
            <a:spLocks noChangeShapeType="1"/>
          </p:cNvSpPr>
          <p:nvPr/>
        </p:nvSpPr>
        <p:spPr bwMode="auto">
          <a:xfrm flipH="1" flipV="1">
            <a:off x="3429000" y="3048000"/>
            <a:ext cx="152400" cy="304800"/>
          </a:xfrm>
          <a:prstGeom prst="line">
            <a:avLst/>
          </a:prstGeom>
          <a:noFill/>
          <a:ln w="19050">
            <a:solidFill>
              <a:srgbClr val="0000FF"/>
            </a:solidFill>
            <a:round/>
            <a:headEnd/>
            <a:tailEnd type="triangle" w="med" len="med"/>
          </a:ln>
        </p:spPr>
        <p:txBody>
          <a:bodyPr wrap="none"/>
          <a:lstStyle/>
          <a:p>
            <a:endParaRPr lang="en-NZ" dirty="0"/>
          </a:p>
        </p:txBody>
      </p:sp>
      <p:sp>
        <p:nvSpPr>
          <p:cNvPr id="25622" name="Line 22"/>
          <p:cNvSpPr>
            <a:spLocks noChangeShapeType="1"/>
          </p:cNvSpPr>
          <p:nvPr/>
        </p:nvSpPr>
        <p:spPr bwMode="auto">
          <a:xfrm>
            <a:off x="4114800" y="2286000"/>
            <a:ext cx="76200" cy="381000"/>
          </a:xfrm>
          <a:prstGeom prst="line">
            <a:avLst/>
          </a:prstGeom>
          <a:noFill/>
          <a:ln w="25400">
            <a:solidFill>
              <a:srgbClr val="FF0000"/>
            </a:solidFill>
            <a:round/>
            <a:headEnd/>
            <a:tailEnd/>
          </a:ln>
        </p:spPr>
        <p:txBody>
          <a:bodyPr wrap="none"/>
          <a:lstStyle/>
          <a:p>
            <a:endParaRPr lang="en-NZ" dirty="0"/>
          </a:p>
        </p:txBody>
      </p:sp>
      <p:sp>
        <p:nvSpPr>
          <p:cNvPr id="25623" name="Line 23"/>
          <p:cNvSpPr>
            <a:spLocks noChangeShapeType="1"/>
          </p:cNvSpPr>
          <p:nvPr/>
        </p:nvSpPr>
        <p:spPr bwMode="auto">
          <a:xfrm flipH="1">
            <a:off x="4876800" y="2286000"/>
            <a:ext cx="76200" cy="457200"/>
          </a:xfrm>
          <a:prstGeom prst="line">
            <a:avLst/>
          </a:prstGeom>
          <a:noFill/>
          <a:ln w="25400">
            <a:solidFill>
              <a:srgbClr val="FF0000"/>
            </a:solidFill>
            <a:round/>
            <a:headEnd/>
            <a:tailEnd/>
          </a:ln>
        </p:spPr>
        <p:txBody>
          <a:bodyPr wrap="none"/>
          <a:lstStyle/>
          <a:p>
            <a:endParaRPr lang="en-NZ" dirty="0"/>
          </a:p>
        </p:txBody>
      </p:sp>
      <p:sp>
        <p:nvSpPr>
          <p:cNvPr id="25624" name="Line 24"/>
          <p:cNvSpPr>
            <a:spLocks noChangeShapeType="1"/>
          </p:cNvSpPr>
          <p:nvPr/>
        </p:nvSpPr>
        <p:spPr bwMode="auto">
          <a:xfrm>
            <a:off x="4191000" y="2362200"/>
            <a:ext cx="685800" cy="0"/>
          </a:xfrm>
          <a:prstGeom prst="line">
            <a:avLst/>
          </a:prstGeom>
          <a:noFill/>
          <a:ln w="25400">
            <a:solidFill>
              <a:srgbClr val="FF0000"/>
            </a:solidFill>
            <a:round/>
            <a:headEnd type="triangle" w="med" len="med"/>
            <a:tailEnd type="triangle" w="med" len="med"/>
          </a:ln>
        </p:spPr>
        <p:txBody>
          <a:bodyPr wrap="none"/>
          <a:lstStyle/>
          <a:p>
            <a:endParaRPr lang="en-NZ" dirty="0"/>
          </a:p>
        </p:txBody>
      </p:sp>
      <p:sp>
        <p:nvSpPr>
          <p:cNvPr id="25625" name="Text Box 25"/>
          <p:cNvSpPr txBox="1">
            <a:spLocks noChangeArrowheads="1"/>
          </p:cNvSpPr>
          <p:nvPr/>
        </p:nvSpPr>
        <p:spPr bwMode="auto">
          <a:xfrm>
            <a:off x="3048000" y="3733800"/>
            <a:ext cx="3048000" cy="1049338"/>
          </a:xfrm>
          <a:prstGeom prst="rect">
            <a:avLst/>
          </a:prstGeom>
          <a:noFill/>
          <a:ln w="9525">
            <a:noFill/>
            <a:miter lim="800000"/>
            <a:headEnd/>
            <a:tailEnd/>
          </a:ln>
        </p:spPr>
        <p:txBody>
          <a:bodyPr>
            <a:spAutoFit/>
          </a:bodyPr>
          <a:lstStyle/>
          <a:p>
            <a:pPr algn="ctr">
              <a:spcBef>
                <a:spcPct val="50000"/>
              </a:spcBef>
            </a:pPr>
            <a:r>
              <a:rPr lang="en-NZ" sz="1400" b="1" dirty="0">
                <a:solidFill>
                  <a:srgbClr val="FF0000"/>
                </a:solidFill>
                <a:latin typeface="Arial" charset="0"/>
              </a:rPr>
              <a:t>Superelevation                                    </a:t>
            </a:r>
            <a:r>
              <a:rPr lang="en-NZ" sz="1400" b="1" dirty="0">
                <a:solidFill>
                  <a:srgbClr val="FF0000"/>
                </a:solidFill>
                <a:latin typeface="Times New Roman" pitchFamily="18" charset="0"/>
                <a:cs typeface="Times New Roman" pitchFamily="18" charset="0"/>
                <a:sym typeface="Symbol" pitchFamily="18" charset="2"/>
              </a:rPr>
              <a:t></a:t>
            </a:r>
            <a:r>
              <a:rPr lang="en-GB" sz="1400" b="1" dirty="0">
                <a:solidFill>
                  <a:srgbClr val="FF0000"/>
                </a:solidFill>
                <a:latin typeface="Arial" charset="0"/>
              </a:rPr>
              <a:t> (crossfall)                                    </a:t>
            </a:r>
            <a:r>
              <a:rPr lang="en-NZ" sz="1400" b="1" dirty="0">
                <a:solidFill>
                  <a:srgbClr val="FF0000"/>
                </a:solidFill>
                <a:latin typeface="Times New Roman" pitchFamily="18" charset="0"/>
                <a:cs typeface="Times New Roman" pitchFamily="18" charset="0"/>
                <a:sym typeface="Symbol" pitchFamily="18" charset="2"/>
              </a:rPr>
              <a:t></a:t>
            </a:r>
            <a:r>
              <a:rPr lang="en-GB" sz="1400" b="1" dirty="0">
                <a:solidFill>
                  <a:srgbClr val="FF0000"/>
                </a:solidFill>
                <a:latin typeface="Arial" charset="0"/>
              </a:rPr>
              <a:t> Averaged over tightest 30mR</a:t>
            </a:r>
          </a:p>
          <a:p>
            <a:pPr algn="ctr">
              <a:spcBef>
                <a:spcPct val="50000"/>
              </a:spcBef>
            </a:pPr>
            <a:endParaRPr lang="en-GB" sz="1400" b="1" dirty="0">
              <a:solidFill>
                <a:srgbClr val="0000CC"/>
              </a:solidFill>
              <a:latin typeface="Arial" charset="0"/>
            </a:endParaRPr>
          </a:p>
        </p:txBody>
      </p:sp>
      <p:sp>
        <p:nvSpPr>
          <p:cNvPr id="25626" name="Text Box 26"/>
          <p:cNvSpPr txBox="1">
            <a:spLocks noChangeArrowheads="1"/>
          </p:cNvSpPr>
          <p:nvPr/>
        </p:nvSpPr>
        <p:spPr bwMode="auto">
          <a:xfrm>
            <a:off x="1911350" y="1371600"/>
            <a:ext cx="5400675" cy="623888"/>
          </a:xfrm>
          <a:prstGeom prst="rect">
            <a:avLst/>
          </a:prstGeom>
          <a:noFill/>
          <a:ln w="9525">
            <a:noFill/>
            <a:miter lim="800000"/>
            <a:headEnd/>
            <a:tailEnd/>
          </a:ln>
        </p:spPr>
        <p:txBody>
          <a:bodyPr>
            <a:spAutoFit/>
          </a:bodyPr>
          <a:lstStyle/>
          <a:p>
            <a:pPr algn="ctr">
              <a:spcBef>
                <a:spcPct val="50000"/>
              </a:spcBef>
            </a:pPr>
            <a:r>
              <a:rPr lang="en-NZ" sz="1400" b="1" dirty="0">
                <a:solidFill>
                  <a:srgbClr val="FF0000"/>
                </a:solidFill>
                <a:latin typeface="Arial" charset="0"/>
              </a:rPr>
              <a:t>Curve Radius </a:t>
            </a:r>
            <a:r>
              <a:rPr lang="en-NZ" sz="1400" b="1" dirty="0">
                <a:solidFill>
                  <a:srgbClr val="FF0000"/>
                </a:solidFill>
                <a:latin typeface="Times New Roman" pitchFamily="18" charset="0"/>
                <a:cs typeface="Times New Roman" pitchFamily="18" charset="0"/>
                <a:sym typeface="Symbol" pitchFamily="18" charset="2"/>
              </a:rPr>
              <a:t></a:t>
            </a:r>
            <a:r>
              <a:rPr lang="en-GB" sz="1400" b="1" dirty="0">
                <a:solidFill>
                  <a:srgbClr val="FF0000"/>
                </a:solidFill>
                <a:latin typeface="Arial" charset="0"/>
              </a:rPr>
              <a:t> Averaged over tightest 30m of the curve</a:t>
            </a:r>
            <a:r>
              <a:rPr lang="en-NZ" sz="1400" b="1" dirty="0">
                <a:solidFill>
                  <a:srgbClr val="0000CC"/>
                </a:solidFill>
                <a:latin typeface="Arial" charset="0"/>
              </a:rPr>
              <a:t> </a:t>
            </a:r>
          </a:p>
          <a:p>
            <a:pPr algn="ctr">
              <a:spcBef>
                <a:spcPct val="50000"/>
              </a:spcBef>
            </a:pPr>
            <a:r>
              <a:rPr lang="en-NZ" sz="1400" b="1" dirty="0">
                <a:solidFill>
                  <a:srgbClr val="FF0000"/>
                </a:solidFill>
                <a:latin typeface="Arial" charset="0"/>
              </a:rPr>
              <a:t>Curve included if &lt;400mR</a:t>
            </a:r>
            <a:endParaRPr lang="en-GB" sz="1400" b="1" dirty="0">
              <a:solidFill>
                <a:srgbClr val="FF0000"/>
              </a:solidFill>
              <a:latin typeface="Arial" charset="0"/>
            </a:endParaRPr>
          </a:p>
        </p:txBody>
      </p:sp>
      <p:sp>
        <p:nvSpPr>
          <p:cNvPr id="25627" name="Line 27"/>
          <p:cNvSpPr>
            <a:spLocks noChangeShapeType="1"/>
          </p:cNvSpPr>
          <p:nvPr/>
        </p:nvSpPr>
        <p:spPr bwMode="auto">
          <a:xfrm flipV="1">
            <a:off x="4495800" y="2590800"/>
            <a:ext cx="0" cy="1143000"/>
          </a:xfrm>
          <a:prstGeom prst="line">
            <a:avLst/>
          </a:prstGeom>
          <a:noFill/>
          <a:ln w="25400">
            <a:solidFill>
              <a:srgbClr val="FF0000"/>
            </a:solidFill>
            <a:round/>
            <a:headEnd/>
            <a:tailEnd type="triangle" w="med" len="med"/>
          </a:ln>
        </p:spPr>
        <p:txBody>
          <a:bodyPr wrap="none"/>
          <a:lstStyle/>
          <a:p>
            <a:endParaRPr lang="en-N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95288" y="188913"/>
            <a:ext cx="8001000" cy="1143000"/>
          </a:xfrm>
        </p:spPr>
        <p:txBody>
          <a:bodyPr/>
          <a:lstStyle/>
          <a:p>
            <a:pPr eaLnBrk="1" hangingPunct="1"/>
            <a:r>
              <a:rPr lang="en-GB" dirty="0" smtClean="0"/>
              <a:t>Locating end of curve</a:t>
            </a:r>
          </a:p>
        </p:txBody>
      </p:sp>
      <p:sp>
        <p:nvSpPr>
          <p:cNvPr id="26627" name="Freeform 3"/>
          <p:cNvSpPr>
            <a:spLocks/>
          </p:cNvSpPr>
          <p:nvPr/>
        </p:nvSpPr>
        <p:spPr bwMode="auto">
          <a:xfrm>
            <a:off x="1143000" y="2438400"/>
            <a:ext cx="6400800" cy="2514600"/>
          </a:xfrm>
          <a:custGeom>
            <a:avLst/>
            <a:gdLst>
              <a:gd name="T0" fmla="*/ 0 w 7380"/>
              <a:gd name="T1" fmla="*/ 2514600 h 2040"/>
              <a:gd name="T2" fmla="*/ 1248937 w 7380"/>
              <a:gd name="T3" fmla="*/ 961465 h 2040"/>
              <a:gd name="T4" fmla="*/ 2966224 w 7380"/>
              <a:gd name="T5" fmla="*/ 73959 h 2040"/>
              <a:gd name="T6" fmla="*/ 4839630 w 7380"/>
              <a:gd name="T7" fmla="*/ 517712 h 2040"/>
              <a:gd name="T8" fmla="*/ 6400800 w 7380"/>
              <a:gd name="T9" fmla="*/ 2292724 h 2040"/>
              <a:gd name="T10" fmla="*/ 0 60000 65536"/>
              <a:gd name="T11" fmla="*/ 0 60000 65536"/>
              <a:gd name="T12" fmla="*/ 0 60000 65536"/>
              <a:gd name="T13" fmla="*/ 0 60000 65536"/>
              <a:gd name="T14" fmla="*/ 0 60000 65536"/>
              <a:gd name="T15" fmla="*/ 0 w 7380"/>
              <a:gd name="T16" fmla="*/ 0 h 2040"/>
              <a:gd name="T17" fmla="*/ 7380 w 7380"/>
              <a:gd name="T18" fmla="*/ 2040 h 2040"/>
            </a:gdLst>
            <a:ahLst/>
            <a:cxnLst>
              <a:cxn ang="T10">
                <a:pos x="T0" y="T1"/>
              </a:cxn>
              <a:cxn ang="T11">
                <a:pos x="T2" y="T3"/>
              </a:cxn>
              <a:cxn ang="T12">
                <a:pos x="T4" y="T5"/>
              </a:cxn>
              <a:cxn ang="T13">
                <a:pos x="T6" y="T7"/>
              </a:cxn>
              <a:cxn ang="T14">
                <a:pos x="T8" y="T9"/>
              </a:cxn>
            </a:cxnLst>
            <a:rect l="T15" t="T16" r="T17" b="T18"/>
            <a:pathLst>
              <a:path w="7380" h="2040">
                <a:moveTo>
                  <a:pt x="0" y="2040"/>
                </a:moveTo>
                <a:cubicBezTo>
                  <a:pt x="435" y="1575"/>
                  <a:pt x="870" y="1110"/>
                  <a:pt x="1440" y="780"/>
                </a:cubicBezTo>
                <a:cubicBezTo>
                  <a:pt x="2010" y="450"/>
                  <a:pt x="2730" y="120"/>
                  <a:pt x="3420" y="60"/>
                </a:cubicBezTo>
                <a:cubicBezTo>
                  <a:pt x="4110" y="0"/>
                  <a:pt x="4920" y="120"/>
                  <a:pt x="5580" y="420"/>
                </a:cubicBezTo>
                <a:cubicBezTo>
                  <a:pt x="6240" y="720"/>
                  <a:pt x="7080" y="1620"/>
                  <a:pt x="7380" y="1860"/>
                </a:cubicBezTo>
              </a:path>
            </a:pathLst>
          </a:custGeom>
          <a:noFill/>
          <a:ln w="25400">
            <a:solidFill>
              <a:srgbClr val="000000"/>
            </a:solidFill>
            <a:round/>
            <a:headEnd/>
            <a:tailEnd/>
          </a:ln>
        </p:spPr>
        <p:txBody>
          <a:bodyPr/>
          <a:lstStyle/>
          <a:p>
            <a:endParaRPr lang="en-NZ" dirty="0"/>
          </a:p>
        </p:txBody>
      </p:sp>
      <p:sp>
        <p:nvSpPr>
          <p:cNvPr id="26628" name="Line 4"/>
          <p:cNvSpPr>
            <a:spLocks noChangeShapeType="1"/>
          </p:cNvSpPr>
          <p:nvPr/>
        </p:nvSpPr>
        <p:spPr bwMode="auto">
          <a:xfrm>
            <a:off x="1524000" y="4114800"/>
            <a:ext cx="304800" cy="152400"/>
          </a:xfrm>
          <a:prstGeom prst="line">
            <a:avLst/>
          </a:prstGeom>
          <a:noFill/>
          <a:ln w="25400">
            <a:solidFill>
              <a:schemeClr val="tx1"/>
            </a:solidFill>
            <a:round/>
            <a:headEnd/>
            <a:tailEnd/>
          </a:ln>
        </p:spPr>
        <p:txBody>
          <a:bodyPr wrap="none"/>
          <a:lstStyle/>
          <a:p>
            <a:endParaRPr lang="en-NZ" dirty="0"/>
          </a:p>
        </p:txBody>
      </p:sp>
      <p:sp>
        <p:nvSpPr>
          <p:cNvPr id="26629" name="Line 5"/>
          <p:cNvSpPr>
            <a:spLocks noChangeShapeType="1"/>
          </p:cNvSpPr>
          <p:nvPr/>
        </p:nvSpPr>
        <p:spPr bwMode="auto">
          <a:xfrm>
            <a:off x="3124200" y="2667000"/>
            <a:ext cx="228600" cy="304800"/>
          </a:xfrm>
          <a:prstGeom prst="line">
            <a:avLst/>
          </a:prstGeom>
          <a:noFill/>
          <a:ln w="25400">
            <a:solidFill>
              <a:schemeClr val="tx1"/>
            </a:solidFill>
            <a:round/>
            <a:headEnd/>
            <a:tailEnd/>
          </a:ln>
        </p:spPr>
        <p:txBody>
          <a:bodyPr wrap="none"/>
          <a:lstStyle/>
          <a:p>
            <a:endParaRPr lang="en-NZ" dirty="0"/>
          </a:p>
        </p:txBody>
      </p:sp>
      <p:sp>
        <p:nvSpPr>
          <p:cNvPr id="26630" name="Line 6"/>
          <p:cNvSpPr>
            <a:spLocks noChangeShapeType="1"/>
          </p:cNvSpPr>
          <p:nvPr/>
        </p:nvSpPr>
        <p:spPr bwMode="auto">
          <a:xfrm flipH="1">
            <a:off x="5486400" y="2590800"/>
            <a:ext cx="152400" cy="381000"/>
          </a:xfrm>
          <a:prstGeom prst="line">
            <a:avLst/>
          </a:prstGeom>
          <a:noFill/>
          <a:ln w="25400">
            <a:solidFill>
              <a:schemeClr val="tx1"/>
            </a:solidFill>
            <a:round/>
            <a:headEnd/>
            <a:tailEnd/>
          </a:ln>
        </p:spPr>
        <p:txBody>
          <a:bodyPr wrap="none"/>
          <a:lstStyle/>
          <a:p>
            <a:endParaRPr lang="en-NZ" dirty="0"/>
          </a:p>
        </p:txBody>
      </p:sp>
      <p:sp>
        <p:nvSpPr>
          <p:cNvPr id="26631" name="Line 7"/>
          <p:cNvSpPr>
            <a:spLocks noChangeShapeType="1"/>
          </p:cNvSpPr>
          <p:nvPr/>
        </p:nvSpPr>
        <p:spPr bwMode="auto">
          <a:xfrm flipH="1">
            <a:off x="7010400" y="3962400"/>
            <a:ext cx="228600" cy="304800"/>
          </a:xfrm>
          <a:prstGeom prst="line">
            <a:avLst/>
          </a:prstGeom>
          <a:noFill/>
          <a:ln w="25400">
            <a:solidFill>
              <a:schemeClr val="tx1"/>
            </a:solidFill>
            <a:round/>
            <a:headEnd/>
            <a:tailEnd/>
          </a:ln>
        </p:spPr>
        <p:txBody>
          <a:bodyPr wrap="none"/>
          <a:lstStyle/>
          <a:p>
            <a:endParaRPr lang="en-NZ" dirty="0"/>
          </a:p>
        </p:txBody>
      </p:sp>
      <p:sp>
        <p:nvSpPr>
          <p:cNvPr id="26632" name="Text Box 8"/>
          <p:cNvSpPr txBox="1">
            <a:spLocks noChangeArrowheads="1"/>
          </p:cNvSpPr>
          <p:nvPr/>
        </p:nvSpPr>
        <p:spPr bwMode="auto">
          <a:xfrm>
            <a:off x="1763713" y="5373688"/>
            <a:ext cx="5181600" cy="457200"/>
          </a:xfrm>
          <a:prstGeom prst="rect">
            <a:avLst/>
          </a:prstGeom>
          <a:noFill/>
          <a:ln w="9525">
            <a:noFill/>
            <a:miter lim="800000"/>
            <a:headEnd/>
            <a:tailEnd/>
          </a:ln>
        </p:spPr>
        <p:txBody>
          <a:bodyPr>
            <a:spAutoFit/>
          </a:bodyPr>
          <a:lstStyle/>
          <a:p>
            <a:pPr algn="ctr">
              <a:spcBef>
                <a:spcPct val="50000"/>
              </a:spcBef>
            </a:pPr>
            <a:r>
              <a:rPr lang="en-NZ" sz="2400" dirty="0">
                <a:latin typeface="Arial" charset="0"/>
              </a:rPr>
              <a:t>Typical Right Hand Curve</a:t>
            </a:r>
            <a:endParaRPr lang="en-GB" sz="2400" dirty="0">
              <a:latin typeface="Arial" charset="0"/>
            </a:endParaRPr>
          </a:p>
        </p:txBody>
      </p:sp>
      <p:sp>
        <p:nvSpPr>
          <p:cNvPr id="26633" name="Text Box 9"/>
          <p:cNvSpPr txBox="1">
            <a:spLocks noChangeArrowheads="1"/>
          </p:cNvSpPr>
          <p:nvPr/>
        </p:nvSpPr>
        <p:spPr bwMode="auto">
          <a:xfrm>
            <a:off x="457200" y="4191000"/>
            <a:ext cx="1143000" cy="304800"/>
          </a:xfrm>
          <a:prstGeom prst="rect">
            <a:avLst/>
          </a:prstGeom>
          <a:noFill/>
          <a:ln w="9525">
            <a:noFill/>
            <a:miter lim="800000"/>
            <a:headEnd/>
            <a:tailEnd/>
          </a:ln>
        </p:spPr>
        <p:txBody>
          <a:bodyPr>
            <a:spAutoFit/>
          </a:bodyPr>
          <a:lstStyle/>
          <a:p>
            <a:pPr algn="ctr">
              <a:spcBef>
                <a:spcPct val="50000"/>
              </a:spcBef>
            </a:pPr>
            <a:r>
              <a:rPr lang="en-NZ" sz="1400" b="1" dirty="0">
                <a:latin typeface="Arial" charset="0"/>
              </a:rPr>
              <a:t>Straight</a:t>
            </a:r>
            <a:endParaRPr lang="en-GB" sz="1400" b="1" dirty="0">
              <a:latin typeface="Arial" charset="0"/>
            </a:endParaRPr>
          </a:p>
        </p:txBody>
      </p:sp>
      <p:sp>
        <p:nvSpPr>
          <p:cNvPr id="26634" name="Text Box 10"/>
          <p:cNvSpPr txBox="1">
            <a:spLocks noChangeArrowheads="1"/>
          </p:cNvSpPr>
          <p:nvPr/>
        </p:nvSpPr>
        <p:spPr bwMode="auto">
          <a:xfrm>
            <a:off x="7086600" y="4038600"/>
            <a:ext cx="1143000" cy="304800"/>
          </a:xfrm>
          <a:prstGeom prst="rect">
            <a:avLst/>
          </a:prstGeom>
          <a:noFill/>
          <a:ln w="9525">
            <a:noFill/>
            <a:miter lim="800000"/>
            <a:headEnd/>
            <a:tailEnd/>
          </a:ln>
        </p:spPr>
        <p:txBody>
          <a:bodyPr>
            <a:spAutoFit/>
          </a:bodyPr>
          <a:lstStyle/>
          <a:p>
            <a:pPr algn="ctr">
              <a:spcBef>
                <a:spcPct val="50000"/>
              </a:spcBef>
            </a:pPr>
            <a:r>
              <a:rPr lang="en-NZ" sz="1400" b="1" dirty="0">
                <a:latin typeface="Arial" charset="0"/>
              </a:rPr>
              <a:t>Straight</a:t>
            </a:r>
            <a:endParaRPr lang="en-GB" sz="1400" b="1" dirty="0">
              <a:latin typeface="Arial" charset="0"/>
            </a:endParaRPr>
          </a:p>
        </p:txBody>
      </p:sp>
      <p:sp>
        <p:nvSpPr>
          <p:cNvPr id="26635" name="Text Box 11"/>
          <p:cNvSpPr txBox="1">
            <a:spLocks noChangeArrowheads="1"/>
          </p:cNvSpPr>
          <p:nvPr/>
        </p:nvSpPr>
        <p:spPr bwMode="auto">
          <a:xfrm>
            <a:off x="1676400" y="2971800"/>
            <a:ext cx="1143000" cy="304800"/>
          </a:xfrm>
          <a:prstGeom prst="rect">
            <a:avLst/>
          </a:prstGeom>
          <a:noFill/>
          <a:ln w="9525">
            <a:noFill/>
            <a:miter lim="800000"/>
            <a:headEnd/>
            <a:tailEnd/>
          </a:ln>
        </p:spPr>
        <p:txBody>
          <a:bodyPr>
            <a:spAutoFit/>
          </a:bodyPr>
          <a:lstStyle/>
          <a:p>
            <a:pPr algn="ctr">
              <a:spcBef>
                <a:spcPct val="50000"/>
              </a:spcBef>
            </a:pPr>
            <a:r>
              <a:rPr lang="en-NZ" sz="1400" b="1" dirty="0">
                <a:latin typeface="Arial" charset="0"/>
              </a:rPr>
              <a:t>Spiral</a:t>
            </a:r>
            <a:endParaRPr lang="en-GB" sz="1400" b="1" dirty="0">
              <a:latin typeface="Arial" charset="0"/>
            </a:endParaRPr>
          </a:p>
        </p:txBody>
      </p:sp>
      <p:sp>
        <p:nvSpPr>
          <p:cNvPr id="26636" name="Text Box 12"/>
          <p:cNvSpPr txBox="1">
            <a:spLocks noChangeArrowheads="1"/>
          </p:cNvSpPr>
          <p:nvPr/>
        </p:nvSpPr>
        <p:spPr bwMode="auto">
          <a:xfrm>
            <a:off x="5943600" y="2895600"/>
            <a:ext cx="1143000" cy="304800"/>
          </a:xfrm>
          <a:prstGeom prst="rect">
            <a:avLst/>
          </a:prstGeom>
          <a:noFill/>
          <a:ln w="9525">
            <a:noFill/>
            <a:miter lim="800000"/>
            <a:headEnd/>
            <a:tailEnd/>
          </a:ln>
        </p:spPr>
        <p:txBody>
          <a:bodyPr>
            <a:spAutoFit/>
          </a:bodyPr>
          <a:lstStyle/>
          <a:p>
            <a:pPr algn="ctr">
              <a:spcBef>
                <a:spcPct val="50000"/>
              </a:spcBef>
            </a:pPr>
            <a:r>
              <a:rPr lang="en-NZ" sz="1400" b="1" dirty="0">
                <a:latin typeface="Arial" charset="0"/>
              </a:rPr>
              <a:t>Spiral</a:t>
            </a:r>
            <a:endParaRPr lang="en-GB" sz="1400" b="1" dirty="0">
              <a:latin typeface="Arial" charset="0"/>
            </a:endParaRPr>
          </a:p>
        </p:txBody>
      </p:sp>
      <p:sp>
        <p:nvSpPr>
          <p:cNvPr id="26637" name="Text Box 13"/>
          <p:cNvSpPr txBox="1">
            <a:spLocks noChangeArrowheads="1"/>
          </p:cNvSpPr>
          <p:nvPr/>
        </p:nvSpPr>
        <p:spPr bwMode="auto">
          <a:xfrm>
            <a:off x="3733800" y="2667000"/>
            <a:ext cx="1371600" cy="304800"/>
          </a:xfrm>
          <a:prstGeom prst="rect">
            <a:avLst/>
          </a:prstGeom>
          <a:noFill/>
          <a:ln w="9525">
            <a:noFill/>
            <a:miter lim="800000"/>
            <a:headEnd/>
            <a:tailEnd/>
          </a:ln>
        </p:spPr>
        <p:txBody>
          <a:bodyPr>
            <a:spAutoFit/>
          </a:bodyPr>
          <a:lstStyle/>
          <a:p>
            <a:pPr algn="ctr">
              <a:spcBef>
                <a:spcPct val="50000"/>
              </a:spcBef>
            </a:pPr>
            <a:r>
              <a:rPr lang="en-NZ" sz="1400" b="1" dirty="0">
                <a:latin typeface="Arial" charset="0"/>
              </a:rPr>
              <a:t>Circular Arc</a:t>
            </a:r>
            <a:endParaRPr lang="en-GB" sz="1400" b="1" dirty="0">
              <a:latin typeface="Arial" charset="0"/>
            </a:endParaRPr>
          </a:p>
        </p:txBody>
      </p:sp>
      <p:sp>
        <p:nvSpPr>
          <p:cNvPr id="26638" name="Text Box 14"/>
          <p:cNvSpPr txBox="1">
            <a:spLocks noChangeArrowheads="1"/>
          </p:cNvSpPr>
          <p:nvPr/>
        </p:nvSpPr>
        <p:spPr bwMode="auto">
          <a:xfrm>
            <a:off x="6096000" y="5029200"/>
            <a:ext cx="1371600" cy="304800"/>
          </a:xfrm>
          <a:prstGeom prst="rect">
            <a:avLst/>
          </a:prstGeom>
          <a:noFill/>
          <a:ln w="9525">
            <a:noFill/>
            <a:miter lim="800000"/>
            <a:headEnd/>
            <a:tailEnd/>
          </a:ln>
        </p:spPr>
        <p:txBody>
          <a:bodyPr>
            <a:spAutoFit/>
          </a:bodyPr>
          <a:lstStyle/>
          <a:p>
            <a:pPr algn="ctr">
              <a:spcBef>
                <a:spcPct val="50000"/>
              </a:spcBef>
            </a:pPr>
            <a:r>
              <a:rPr lang="en-NZ" sz="1400" b="1" dirty="0">
                <a:solidFill>
                  <a:srgbClr val="0000CC"/>
                </a:solidFill>
                <a:latin typeface="Arial" charset="0"/>
              </a:rPr>
              <a:t>Tangent Point</a:t>
            </a:r>
            <a:endParaRPr lang="en-GB" sz="1400" b="1" dirty="0">
              <a:solidFill>
                <a:srgbClr val="0000CC"/>
              </a:solidFill>
              <a:latin typeface="Arial" charset="0"/>
            </a:endParaRPr>
          </a:p>
        </p:txBody>
      </p:sp>
      <p:sp>
        <p:nvSpPr>
          <p:cNvPr id="26639" name="Line 15"/>
          <p:cNvSpPr>
            <a:spLocks noChangeShapeType="1"/>
          </p:cNvSpPr>
          <p:nvPr/>
        </p:nvSpPr>
        <p:spPr bwMode="auto">
          <a:xfrm flipV="1">
            <a:off x="6858000" y="4267200"/>
            <a:ext cx="228600" cy="762000"/>
          </a:xfrm>
          <a:prstGeom prst="line">
            <a:avLst/>
          </a:prstGeom>
          <a:noFill/>
          <a:ln w="19050">
            <a:solidFill>
              <a:srgbClr val="0000FF"/>
            </a:solidFill>
            <a:round/>
            <a:headEnd/>
            <a:tailEnd type="triangle" w="med" len="med"/>
          </a:ln>
        </p:spPr>
        <p:txBody>
          <a:bodyPr wrap="none"/>
          <a:lstStyle/>
          <a:p>
            <a:endParaRPr lang="en-NZ" dirty="0"/>
          </a:p>
        </p:txBody>
      </p:sp>
      <p:sp>
        <p:nvSpPr>
          <p:cNvPr id="26640" name="Text Box 16"/>
          <p:cNvSpPr txBox="1">
            <a:spLocks noChangeArrowheads="1"/>
          </p:cNvSpPr>
          <p:nvPr/>
        </p:nvSpPr>
        <p:spPr bwMode="auto">
          <a:xfrm>
            <a:off x="1524000" y="4876800"/>
            <a:ext cx="1371600" cy="304800"/>
          </a:xfrm>
          <a:prstGeom prst="rect">
            <a:avLst/>
          </a:prstGeom>
          <a:noFill/>
          <a:ln w="9525">
            <a:noFill/>
            <a:miter lim="800000"/>
            <a:headEnd/>
            <a:tailEnd/>
          </a:ln>
        </p:spPr>
        <p:txBody>
          <a:bodyPr>
            <a:spAutoFit/>
          </a:bodyPr>
          <a:lstStyle/>
          <a:p>
            <a:pPr algn="ctr">
              <a:spcBef>
                <a:spcPct val="50000"/>
              </a:spcBef>
            </a:pPr>
            <a:r>
              <a:rPr lang="en-NZ" sz="1400" b="1" dirty="0">
                <a:solidFill>
                  <a:srgbClr val="0000CC"/>
                </a:solidFill>
                <a:latin typeface="Arial" charset="0"/>
              </a:rPr>
              <a:t>Tangent Point</a:t>
            </a:r>
            <a:endParaRPr lang="en-GB" sz="1400" b="1" dirty="0">
              <a:solidFill>
                <a:srgbClr val="0000CC"/>
              </a:solidFill>
              <a:latin typeface="Arial" charset="0"/>
            </a:endParaRPr>
          </a:p>
        </p:txBody>
      </p:sp>
      <p:sp>
        <p:nvSpPr>
          <p:cNvPr id="26641" name="Line 17"/>
          <p:cNvSpPr>
            <a:spLocks noChangeShapeType="1"/>
          </p:cNvSpPr>
          <p:nvPr/>
        </p:nvSpPr>
        <p:spPr bwMode="auto">
          <a:xfrm flipH="1" flipV="1">
            <a:off x="1676400" y="4267200"/>
            <a:ext cx="152400" cy="609600"/>
          </a:xfrm>
          <a:prstGeom prst="line">
            <a:avLst/>
          </a:prstGeom>
          <a:noFill/>
          <a:ln w="19050">
            <a:solidFill>
              <a:srgbClr val="0000FF"/>
            </a:solidFill>
            <a:round/>
            <a:headEnd/>
            <a:tailEnd type="triangle" w="med" len="med"/>
          </a:ln>
        </p:spPr>
        <p:txBody>
          <a:bodyPr wrap="none"/>
          <a:lstStyle/>
          <a:p>
            <a:endParaRPr lang="en-NZ" dirty="0"/>
          </a:p>
        </p:txBody>
      </p:sp>
      <p:sp>
        <p:nvSpPr>
          <p:cNvPr id="26642" name="Line 18"/>
          <p:cNvSpPr>
            <a:spLocks noChangeShapeType="1"/>
          </p:cNvSpPr>
          <p:nvPr/>
        </p:nvSpPr>
        <p:spPr bwMode="auto">
          <a:xfrm flipV="1">
            <a:off x="5334000" y="3048000"/>
            <a:ext cx="152400" cy="457200"/>
          </a:xfrm>
          <a:prstGeom prst="line">
            <a:avLst/>
          </a:prstGeom>
          <a:noFill/>
          <a:ln w="19050">
            <a:solidFill>
              <a:srgbClr val="0000FF"/>
            </a:solidFill>
            <a:round/>
            <a:headEnd/>
            <a:tailEnd type="triangle" w="med" len="med"/>
          </a:ln>
        </p:spPr>
        <p:txBody>
          <a:bodyPr wrap="none"/>
          <a:lstStyle/>
          <a:p>
            <a:endParaRPr lang="en-NZ" dirty="0"/>
          </a:p>
        </p:txBody>
      </p:sp>
      <p:sp>
        <p:nvSpPr>
          <p:cNvPr id="26643" name="Text Box 19"/>
          <p:cNvSpPr txBox="1">
            <a:spLocks noChangeArrowheads="1"/>
          </p:cNvSpPr>
          <p:nvPr/>
        </p:nvSpPr>
        <p:spPr bwMode="auto">
          <a:xfrm>
            <a:off x="5029200" y="3505200"/>
            <a:ext cx="533400" cy="304800"/>
          </a:xfrm>
          <a:prstGeom prst="rect">
            <a:avLst/>
          </a:prstGeom>
          <a:noFill/>
          <a:ln w="9525">
            <a:noFill/>
            <a:miter lim="800000"/>
            <a:headEnd/>
            <a:tailEnd/>
          </a:ln>
        </p:spPr>
        <p:txBody>
          <a:bodyPr>
            <a:spAutoFit/>
          </a:bodyPr>
          <a:lstStyle/>
          <a:p>
            <a:pPr algn="ctr">
              <a:spcBef>
                <a:spcPct val="50000"/>
              </a:spcBef>
            </a:pPr>
            <a:r>
              <a:rPr lang="en-NZ" sz="1400" b="1" dirty="0">
                <a:solidFill>
                  <a:srgbClr val="0000CC"/>
                </a:solidFill>
                <a:latin typeface="Arial" charset="0"/>
              </a:rPr>
              <a:t>CS</a:t>
            </a:r>
            <a:endParaRPr lang="en-GB" sz="1400" b="1" dirty="0">
              <a:solidFill>
                <a:srgbClr val="0000CC"/>
              </a:solidFill>
              <a:latin typeface="Arial" charset="0"/>
            </a:endParaRPr>
          </a:p>
        </p:txBody>
      </p:sp>
      <p:sp>
        <p:nvSpPr>
          <p:cNvPr id="26644" name="Text Box 20"/>
          <p:cNvSpPr txBox="1">
            <a:spLocks noChangeArrowheads="1"/>
          </p:cNvSpPr>
          <p:nvPr/>
        </p:nvSpPr>
        <p:spPr bwMode="auto">
          <a:xfrm>
            <a:off x="3352800" y="3352800"/>
            <a:ext cx="533400" cy="304800"/>
          </a:xfrm>
          <a:prstGeom prst="rect">
            <a:avLst/>
          </a:prstGeom>
          <a:noFill/>
          <a:ln w="9525">
            <a:noFill/>
            <a:miter lim="800000"/>
            <a:headEnd/>
            <a:tailEnd/>
          </a:ln>
        </p:spPr>
        <p:txBody>
          <a:bodyPr>
            <a:spAutoFit/>
          </a:bodyPr>
          <a:lstStyle/>
          <a:p>
            <a:pPr algn="ctr">
              <a:spcBef>
                <a:spcPct val="50000"/>
              </a:spcBef>
            </a:pPr>
            <a:r>
              <a:rPr lang="en-NZ" sz="1400" b="1" dirty="0">
                <a:solidFill>
                  <a:srgbClr val="0000CC"/>
                </a:solidFill>
                <a:latin typeface="Arial" charset="0"/>
              </a:rPr>
              <a:t>CS</a:t>
            </a:r>
            <a:endParaRPr lang="en-GB" sz="1400" b="1" dirty="0">
              <a:solidFill>
                <a:srgbClr val="0000CC"/>
              </a:solidFill>
              <a:latin typeface="Arial" charset="0"/>
            </a:endParaRPr>
          </a:p>
        </p:txBody>
      </p:sp>
      <p:sp>
        <p:nvSpPr>
          <p:cNvPr id="26645" name="Line 21"/>
          <p:cNvSpPr>
            <a:spLocks noChangeShapeType="1"/>
          </p:cNvSpPr>
          <p:nvPr/>
        </p:nvSpPr>
        <p:spPr bwMode="auto">
          <a:xfrm flipH="1" flipV="1">
            <a:off x="3429000" y="3048000"/>
            <a:ext cx="152400" cy="304800"/>
          </a:xfrm>
          <a:prstGeom prst="line">
            <a:avLst/>
          </a:prstGeom>
          <a:noFill/>
          <a:ln w="19050">
            <a:solidFill>
              <a:srgbClr val="0000FF"/>
            </a:solidFill>
            <a:round/>
            <a:headEnd/>
            <a:tailEnd type="triangle" w="med" len="med"/>
          </a:ln>
        </p:spPr>
        <p:txBody>
          <a:bodyPr wrap="none"/>
          <a:lstStyle/>
          <a:p>
            <a:endParaRPr lang="en-NZ" dirty="0"/>
          </a:p>
        </p:txBody>
      </p:sp>
      <p:sp>
        <p:nvSpPr>
          <p:cNvPr id="26646" name="Text Box 22"/>
          <p:cNvSpPr txBox="1">
            <a:spLocks noChangeArrowheads="1"/>
          </p:cNvSpPr>
          <p:nvPr/>
        </p:nvSpPr>
        <p:spPr bwMode="auto">
          <a:xfrm>
            <a:off x="6858000" y="2924175"/>
            <a:ext cx="2286000" cy="517525"/>
          </a:xfrm>
          <a:prstGeom prst="rect">
            <a:avLst/>
          </a:prstGeom>
          <a:noFill/>
          <a:ln w="9525">
            <a:noFill/>
            <a:miter lim="800000"/>
            <a:headEnd/>
            <a:tailEnd/>
          </a:ln>
        </p:spPr>
        <p:txBody>
          <a:bodyPr>
            <a:spAutoFit/>
          </a:bodyPr>
          <a:lstStyle/>
          <a:p>
            <a:pPr algn="ctr">
              <a:spcBef>
                <a:spcPct val="50000"/>
              </a:spcBef>
            </a:pPr>
            <a:r>
              <a:rPr lang="en-NZ" sz="1400" b="1" dirty="0">
                <a:solidFill>
                  <a:srgbClr val="FF0000"/>
                </a:solidFill>
                <a:latin typeface="Arial" charset="0"/>
              </a:rPr>
              <a:t>End of curve                  </a:t>
            </a:r>
            <a:r>
              <a:rPr lang="en-NZ" sz="1400" b="1" dirty="0">
                <a:solidFill>
                  <a:srgbClr val="FF0000"/>
                </a:solidFill>
                <a:latin typeface="Times New Roman" pitchFamily="18" charset="0"/>
                <a:cs typeface="Times New Roman" pitchFamily="18" charset="0"/>
                <a:sym typeface="Symbol" pitchFamily="18" charset="2"/>
              </a:rPr>
              <a:t></a:t>
            </a:r>
            <a:r>
              <a:rPr lang="en-GB" sz="1400" b="1" dirty="0">
                <a:solidFill>
                  <a:srgbClr val="FF0000"/>
                </a:solidFill>
                <a:latin typeface="Arial" charset="0"/>
              </a:rPr>
              <a:t> Radius &gt; 800m</a:t>
            </a:r>
            <a:r>
              <a:rPr lang="en-NZ" sz="1400" b="1" dirty="0">
                <a:solidFill>
                  <a:srgbClr val="0000CC"/>
                </a:solidFill>
                <a:latin typeface="Arial" charset="0"/>
              </a:rPr>
              <a:t> </a:t>
            </a:r>
            <a:endParaRPr lang="en-GB" sz="1400" b="1" dirty="0">
              <a:solidFill>
                <a:srgbClr val="0000CC"/>
              </a:solidFill>
              <a:latin typeface="Arial" charset="0"/>
            </a:endParaRPr>
          </a:p>
        </p:txBody>
      </p:sp>
      <p:sp>
        <p:nvSpPr>
          <p:cNvPr id="26647" name="Line 23"/>
          <p:cNvSpPr>
            <a:spLocks noChangeShapeType="1"/>
          </p:cNvSpPr>
          <p:nvPr/>
        </p:nvSpPr>
        <p:spPr bwMode="auto">
          <a:xfrm flipH="1">
            <a:off x="7235825" y="3500438"/>
            <a:ext cx="677863" cy="288925"/>
          </a:xfrm>
          <a:prstGeom prst="line">
            <a:avLst/>
          </a:prstGeom>
          <a:noFill/>
          <a:ln w="25400">
            <a:solidFill>
              <a:srgbClr val="FF0000"/>
            </a:solidFill>
            <a:round/>
            <a:headEnd/>
            <a:tailEnd type="triangle" w="med" len="med"/>
          </a:ln>
        </p:spPr>
        <p:txBody>
          <a:bodyPr wrap="none"/>
          <a:lstStyle/>
          <a:p>
            <a:endParaRPr lang="en-NZ" dirty="0"/>
          </a:p>
        </p:txBody>
      </p:sp>
      <p:sp>
        <p:nvSpPr>
          <p:cNvPr id="26648" name="Line 24"/>
          <p:cNvSpPr>
            <a:spLocks noChangeShapeType="1"/>
          </p:cNvSpPr>
          <p:nvPr/>
        </p:nvSpPr>
        <p:spPr bwMode="auto">
          <a:xfrm flipH="1">
            <a:off x="6877050" y="3860800"/>
            <a:ext cx="288925" cy="288925"/>
          </a:xfrm>
          <a:prstGeom prst="line">
            <a:avLst/>
          </a:prstGeom>
          <a:noFill/>
          <a:ln w="25400">
            <a:solidFill>
              <a:srgbClr val="FF0000"/>
            </a:solidFill>
            <a:round/>
            <a:headEnd/>
            <a:tailEnd/>
          </a:ln>
        </p:spPr>
        <p:txBody>
          <a:bodyPr wrap="none"/>
          <a:lstStyle/>
          <a:p>
            <a:endParaRPr lang="en-N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6000" y="1054812"/>
            <a:ext cx="8353392" cy="5071351"/>
          </a:xfrm>
        </p:spPr>
        <p:txBody>
          <a:bodyPr>
            <a:normAutofit lnSpcReduction="10000"/>
          </a:bodyPr>
          <a:lstStyle/>
          <a:p>
            <a:pPr algn="ctr">
              <a:lnSpc>
                <a:spcPct val="200000"/>
              </a:lnSpc>
              <a:buNone/>
            </a:pPr>
            <a:r>
              <a:rPr lang="en-NZ" sz="2800" dirty="0" smtClean="0"/>
              <a:t>Curve Crash Rate = (10</a:t>
            </a:r>
            <a:r>
              <a:rPr lang="en-NZ" sz="2800" baseline="30000" dirty="0" smtClean="0"/>
              <a:t>8</a:t>
            </a:r>
            <a:r>
              <a:rPr lang="en-NZ" sz="2800" dirty="0" smtClean="0"/>
              <a:t>⁄365)×L</a:t>
            </a:r>
            <a:r>
              <a:rPr lang="en-NZ" sz="2800" baseline="-25000" dirty="0" smtClean="0"/>
              <a:t>1</a:t>
            </a:r>
            <a:r>
              <a:rPr lang="en-NZ" sz="2800" dirty="0" smtClean="0"/>
              <a:t>×exp(L</a:t>
            </a:r>
            <a:r>
              <a:rPr lang="en-NZ" sz="2800" baseline="-25000" dirty="0" smtClean="0"/>
              <a:t>2</a:t>
            </a:r>
            <a:r>
              <a:rPr lang="en-NZ" sz="2800" dirty="0" smtClean="0"/>
              <a:t>)</a:t>
            </a:r>
          </a:p>
          <a:p>
            <a:pPr marL="0">
              <a:buNone/>
            </a:pPr>
            <a:r>
              <a:rPr lang="en-NZ" dirty="0" smtClean="0"/>
              <a:t>L1 &amp; L2 are linear combinations of transforms of road characteristics as follows:  </a:t>
            </a:r>
          </a:p>
          <a:p>
            <a:pPr>
              <a:buNone/>
            </a:pPr>
            <a:r>
              <a:rPr lang="en-NZ" dirty="0" smtClean="0"/>
              <a:t>L1:	a constant</a:t>
            </a:r>
          </a:p>
          <a:p>
            <a:pPr lvl="2">
              <a:spcBef>
                <a:spcPts val="0"/>
              </a:spcBef>
              <a:spcAft>
                <a:spcPts val="600"/>
              </a:spcAft>
              <a:buNone/>
            </a:pPr>
            <a:r>
              <a:rPr lang="en-NZ" dirty="0" smtClean="0"/>
              <a:t>square root of curve length</a:t>
            </a:r>
          </a:p>
          <a:p>
            <a:pPr>
              <a:buNone/>
            </a:pPr>
            <a:r>
              <a:rPr lang="en-NZ" dirty="0" smtClean="0"/>
              <a:t>L2:	OOCC (i.e. difference between approach &amp; curve speeds)</a:t>
            </a:r>
          </a:p>
          <a:p>
            <a:pPr>
              <a:spcBef>
                <a:spcPts val="0"/>
              </a:spcBef>
              <a:buNone/>
            </a:pPr>
            <a:r>
              <a:rPr lang="en-NZ" dirty="0" smtClean="0"/>
              <a:t>		curve speed</a:t>
            </a:r>
          </a:p>
          <a:p>
            <a:pPr>
              <a:spcBef>
                <a:spcPts val="0"/>
              </a:spcBef>
              <a:buNone/>
            </a:pPr>
            <a:r>
              <a:rPr lang="en-NZ" dirty="0" smtClean="0"/>
              <a:t>		skid resistance</a:t>
            </a:r>
          </a:p>
          <a:p>
            <a:pPr>
              <a:spcBef>
                <a:spcPts val="0"/>
              </a:spcBef>
              <a:buNone/>
            </a:pPr>
            <a:r>
              <a:rPr lang="en-NZ" dirty="0" smtClean="0"/>
              <a:t>		approach gradient</a:t>
            </a:r>
          </a:p>
          <a:p>
            <a:pPr>
              <a:spcBef>
                <a:spcPts val="0"/>
              </a:spcBef>
              <a:buNone/>
            </a:pPr>
            <a:r>
              <a:rPr lang="en-NZ" dirty="0" smtClean="0"/>
              <a:t>		log </a:t>
            </a:r>
            <a:r>
              <a:rPr lang="en-NZ" baseline="-25000" dirty="0" smtClean="0"/>
              <a:t>10</a:t>
            </a:r>
            <a:r>
              <a:rPr lang="en-NZ" dirty="0" smtClean="0"/>
              <a:t> (ADT)</a:t>
            </a:r>
          </a:p>
          <a:p>
            <a:pPr>
              <a:spcBef>
                <a:spcPts val="0"/>
              </a:spcBef>
              <a:buNone/>
            </a:pPr>
            <a:r>
              <a:rPr lang="en-NZ" dirty="0" smtClean="0"/>
              <a:t>		year</a:t>
            </a:r>
          </a:p>
          <a:p>
            <a:pPr>
              <a:spcBef>
                <a:spcPts val="0"/>
              </a:spcBef>
              <a:buNone/>
            </a:pPr>
            <a:r>
              <a:rPr lang="en-NZ" dirty="0" smtClean="0"/>
              <a:t>		NZTA administration region</a:t>
            </a:r>
          </a:p>
        </p:txBody>
      </p:sp>
      <p:sp>
        <p:nvSpPr>
          <p:cNvPr id="3" name="Title 2"/>
          <p:cNvSpPr>
            <a:spLocks noGrp="1"/>
          </p:cNvSpPr>
          <p:nvPr>
            <p:ph type="title"/>
          </p:nvPr>
        </p:nvSpPr>
        <p:spPr/>
        <p:txBody>
          <a:bodyPr/>
          <a:lstStyle/>
          <a:p>
            <a:r>
              <a:rPr lang="en-NZ" dirty="0" smtClean="0"/>
              <a:t>Poisson linear/log-linear model</a:t>
            </a:r>
            <a:endParaRPr lang="en-N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NZ" sz="2600" dirty="0" smtClean="0"/>
              <a:t>Predicted effects on curve crash rates - ADT</a:t>
            </a:r>
            <a:endParaRPr lang="en-NZ" sz="2600" dirty="0"/>
          </a:p>
        </p:txBody>
      </p:sp>
      <p:pic>
        <p:nvPicPr>
          <p:cNvPr id="6" name="Picture 5"/>
          <p:cNvPicPr>
            <a:picLocks noChangeAspect="1"/>
          </p:cNvPicPr>
          <p:nvPr/>
        </p:nvPicPr>
        <p:blipFill>
          <a:blip r:embed="rId3" cstate="print"/>
          <a:srcRect/>
          <a:stretch>
            <a:fillRect/>
          </a:stretch>
        </p:blipFill>
        <p:spPr bwMode="auto">
          <a:xfrm>
            <a:off x="1126047" y="1352079"/>
            <a:ext cx="6891905" cy="415384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NZ" sz="2600" dirty="0" smtClean="0"/>
              <a:t>Predicted effects on curve crash rates - SCRIM</a:t>
            </a:r>
            <a:endParaRPr lang="en-NZ" sz="2600" dirty="0"/>
          </a:p>
        </p:txBody>
      </p:sp>
      <p:pic>
        <p:nvPicPr>
          <p:cNvPr id="4" name="Picture 3"/>
          <p:cNvPicPr>
            <a:picLocks noChangeAspect="1"/>
          </p:cNvPicPr>
          <p:nvPr/>
        </p:nvPicPr>
        <p:blipFill>
          <a:blip r:embed="rId3" cstate="print"/>
          <a:srcRect/>
          <a:stretch>
            <a:fillRect/>
          </a:stretch>
        </p:blipFill>
        <p:spPr bwMode="auto">
          <a:xfrm>
            <a:off x="938199" y="1552571"/>
            <a:ext cx="6865192" cy="43274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NZ" sz="2600" dirty="0" smtClean="0"/>
              <a:t>Predicted effects on curve crash rates – curve length</a:t>
            </a:r>
            <a:endParaRPr lang="en-NZ" sz="2600" dirty="0"/>
          </a:p>
        </p:txBody>
      </p:sp>
      <p:pic>
        <p:nvPicPr>
          <p:cNvPr id="5" name="Picture 4"/>
          <p:cNvPicPr>
            <a:picLocks noChangeAspect="1"/>
          </p:cNvPicPr>
          <p:nvPr/>
        </p:nvPicPr>
        <p:blipFill>
          <a:blip r:embed="rId3" cstate="print"/>
          <a:srcRect/>
          <a:stretch>
            <a:fillRect/>
          </a:stretch>
        </p:blipFill>
        <p:spPr bwMode="auto">
          <a:xfrm>
            <a:off x="1109652" y="1709727"/>
            <a:ext cx="6891905" cy="416719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NZ" sz="2200" dirty="0" smtClean="0"/>
              <a:t>Predicted effects on curve crash rates – approach gradient</a:t>
            </a:r>
            <a:endParaRPr lang="en-NZ" sz="2200" dirty="0"/>
          </a:p>
        </p:txBody>
      </p:sp>
      <p:pic>
        <p:nvPicPr>
          <p:cNvPr id="4" name="Picture 3"/>
          <p:cNvPicPr>
            <a:picLocks noChangeAspect="1"/>
          </p:cNvPicPr>
          <p:nvPr/>
        </p:nvPicPr>
        <p:blipFill>
          <a:blip r:embed="rId3" cstate="print"/>
          <a:srcRect/>
          <a:stretch>
            <a:fillRect/>
          </a:stretch>
        </p:blipFill>
        <p:spPr bwMode="auto">
          <a:xfrm>
            <a:off x="1171567" y="1504940"/>
            <a:ext cx="6798410" cy="4274049"/>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NZ" sz="2200" dirty="0" smtClean="0"/>
              <a:t>Predicted effects on curve crash rates – speed difference</a:t>
            </a:r>
            <a:endParaRPr lang="en-NZ" sz="2200" dirty="0"/>
          </a:p>
        </p:txBody>
      </p:sp>
      <p:pic>
        <p:nvPicPr>
          <p:cNvPr id="5" name="Picture 4"/>
          <p:cNvPicPr>
            <a:picLocks noChangeAspect="1"/>
          </p:cNvPicPr>
          <p:nvPr/>
        </p:nvPicPr>
        <p:blipFill>
          <a:blip r:embed="rId3" cstate="print"/>
          <a:srcRect/>
          <a:stretch>
            <a:fillRect/>
          </a:stretch>
        </p:blipFill>
        <p:spPr bwMode="auto">
          <a:xfrm>
            <a:off x="1000117" y="1619240"/>
            <a:ext cx="6905261" cy="4274049"/>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NZ" dirty="0" smtClean="0"/>
              <a:t>Observed &amp; modelled crash numbers</a:t>
            </a:r>
            <a:endParaRPr lang="en-NZ" dirty="0"/>
          </a:p>
        </p:txBody>
      </p:sp>
      <p:pic>
        <p:nvPicPr>
          <p:cNvPr id="4" name="Picture 3"/>
          <p:cNvPicPr/>
          <p:nvPr/>
        </p:nvPicPr>
        <p:blipFill>
          <a:blip r:embed="rId3" cstate="print"/>
          <a:srcRect/>
          <a:stretch>
            <a:fillRect/>
          </a:stretch>
        </p:blipFill>
        <p:spPr bwMode="auto">
          <a:xfrm>
            <a:off x="1706245" y="920691"/>
            <a:ext cx="5731510" cy="520711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NZ" dirty="0" smtClean="0"/>
              <a:t>Why focus on curves?</a:t>
            </a:r>
            <a:endParaRPr lang="en-NZ" dirty="0"/>
          </a:p>
        </p:txBody>
      </p:sp>
      <p:pic>
        <p:nvPicPr>
          <p:cNvPr id="4" name="Picture 3" descr="MazdaI3.jpg"/>
          <p:cNvPicPr>
            <a:picLocks noChangeAspect="1"/>
          </p:cNvPicPr>
          <p:nvPr/>
        </p:nvPicPr>
        <p:blipFill>
          <a:blip r:embed="rId3" cstate="print"/>
          <a:stretch>
            <a:fillRect/>
          </a:stretch>
        </p:blipFill>
        <p:spPr>
          <a:xfrm>
            <a:off x="1971040" y="1478280"/>
            <a:ext cx="5201920" cy="390144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NZ" dirty="0" smtClean="0"/>
              <a:t>Predicted crash rate distribution</a:t>
            </a:r>
            <a:endParaRPr lang="en-NZ" dirty="0"/>
          </a:p>
        </p:txBody>
      </p:sp>
      <p:pic>
        <p:nvPicPr>
          <p:cNvPr id="13313" name="Picture 1"/>
          <p:cNvPicPr>
            <a:picLocks noChangeAspect="1" noChangeArrowheads="1"/>
          </p:cNvPicPr>
          <p:nvPr/>
        </p:nvPicPr>
        <p:blipFill>
          <a:blip r:embed="rId3" cstate="print"/>
          <a:srcRect/>
          <a:stretch>
            <a:fillRect/>
          </a:stretch>
        </p:blipFill>
        <p:spPr bwMode="auto">
          <a:xfrm>
            <a:off x="2281240" y="1114428"/>
            <a:ext cx="4615406" cy="504627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95288" y="2324100"/>
          <a:ext cx="8353425" cy="2397760"/>
        </p:xfrm>
        <a:graphic>
          <a:graphicData uri="http://schemas.openxmlformats.org/drawingml/2006/table">
            <a:tbl>
              <a:tblPr firstRow="1" bandRow="1">
                <a:tableStyleId>{073A0DAA-6AF3-43AB-8588-CEC1D06C72B9}</a:tableStyleId>
              </a:tblPr>
              <a:tblGrid>
                <a:gridCol w="2784475"/>
                <a:gridCol w="2784475"/>
                <a:gridCol w="2784475"/>
              </a:tblGrid>
              <a:tr h="370840">
                <a:tc>
                  <a:txBody>
                    <a:bodyPr/>
                    <a:lstStyle/>
                    <a:p>
                      <a:pPr algn="ctr"/>
                      <a:r>
                        <a:rPr lang="en-NZ" dirty="0" smtClean="0"/>
                        <a:t>Predicted Crash Rate</a:t>
                      </a:r>
                    </a:p>
                    <a:p>
                      <a:pPr algn="ctr"/>
                      <a:r>
                        <a:rPr lang="en-NZ" dirty="0" smtClean="0"/>
                        <a:t>(crashes</a:t>
                      </a:r>
                      <a:r>
                        <a:rPr lang="en-NZ" baseline="0" dirty="0" smtClean="0"/>
                        <a:t> per 100 million vehicle entering curve)</a:t>
                      </a:r>
                      <a:endParaRPr lang="en-NZ" dirty="0"/>
                    </a:p>
                  </a:txBody>
                  <a:tcPr/>
                </a:tc>
                <a:tc>
                  <a:txBody>
                    <a:bodyPr/>
                    <a:lstStyle/>
                    <a:p>
                      <a:pPr algn="ctr"/>
                      <a:endParaRPr lang="en-NZ" dirty="0" smtClean="0"/>
                    </a:p>
                    <a:p>
                      <a:pPr algn="ctr"/>
                      <a:r>
                        <a:rPr lang="en-NZ" dirty="0" smtClean="0"/>
                        <a:t>Curve Risk Rating</a:t>
                      </a:r>
                      <a:endParaRPr lang="en-NZ" dirty="0"/>
                    </a:p>
                  </a:txBody>
                  <a:tcPr/>
                </a:tc>
                <a:tc>
                  <a:txBody>
                    <a:bodyPr/>
                    <a:lstStyle/>
                    <a:p>
                      <a:endParaRPr lang="en-NZ" dirty="0" smtClean="0"/>
                    </a:p>
                    <a:p>
                      <a:r>
                        <a:rPr lang="en-NZ" dirty="0" smtClean="0"/>
                        <a:t>SCRIM Investigatory Level</a:t>
                      </a:r>
                      <a:endParaRPr lang="en-NZ" dirty="0"/>
                    </a:p>
                  </a:txBody>
                  <a:tcPr/>
                </a:tc>
              </a:tr>
              <a:tr h="370840">
                <a:tc>
                  <a:txBody>
                    <a:bodyPr/>
                    <a:lstStyle/>
                    <a:p>
                      <a:pPr algn="ctr"/>
                      <a:r>
                        <a:rPr lang="en-NZ" dirty="0" smtClean="0"/>
                        <a:t>PCR &gt; 14</a:t>
                      </a:r>
                      <a:endParaRPr lang="en-NZ" dirty="0"/>
                    </a:p>
                  </a:txBody>
                  <a:tcPr/>
                </a:tc>
                <a:tc>
                  <a:txBody>
                    <a:bodyPr/>
                    <a:lstStyle/>
                    <a:p>
                      <a:pPr algn="ctr"/>
                      <a:r>
                        <a:rPr lang="en-NZ" dirty="0" smtClean="0"/>
                        <a:t>High</a:t>
                      </a:r>
                      <a:endParaRPr lang="en-NZ" dirty="0"/>
                    </a:p>
                  </a:txBody>
                  <a:tcPr/>
                </a:tc>
                <a:tc>
                  <a:txBody>
                    <a:bodyPr/>
                    <a:lstStyle/>
                    <a:p>
                      <a:pPr algn="ctr"/>
                      <a:r>
                        <a:rPr lang="en-NZ" dirty="0" smtClean="0"/>
                        <a:t>0.55</a:t>
                      </a:r>
                      <a:endParaRPr lang="en-NZ" dirty="0"/>
                    </a:p>
                  </a:txBody>
                  <a:tcPr/>
                </a:tc>
              </a:tr>
              <a:tr h="370840">
                <a:tc>
                  <a:txBody>
                    <a:bodyPr/>
                    <a:lstStyle/>
                    <a:p>
                      <a:pPr algn="ctr"/>
                      <a:r>
                        <a:rPr lang="en-NZ" dirty="0" smtClean="0"/>
                        <a:t>7≤PCR≤14</a:t>
                      </a:r>
                      <a:endParaRPr lang="en-NZ" dirty="0"/>
                    </a:p>
                  </a:txBody>
                  <a:tcPr/>
                </a:tc>
                <a:tc>
                  <a:txBody>
                    <a:bodyPr/>
                    <a:lstStyle/>
                    <a:p>
                      <a:pPr algn="ctr"/>
                      <a:r>
                        <a:rPr lang="en-NZ" dirty="0" smtClean="0"/>
                        <a:t>Medium</a:t>
                      </a:r>
                      <a:endParaRPr lang="en-NZ" dirty="0"/>
                    </a:p>
                  </a:txBody>
                  <a:tcPr/>
                </a:tc>
                <a:tc>
                  <a:txBody>
                    <a:bodyPr/>
                    <a:lstStyle/>
                    <a:p>
                      <a:pPr algn="ctr"/>
                      <a:r>
                        <a:rPr lang="en-NZ" dirty="0" smtClean="0"/>
                        <a:t>0.50</a:t>
                      </a:r>
                      <a:endParaRPr lang="en-NZ" dirty="0"/>
                    </a:p>
                  </a:txBody>
                  <a:tcPr/>
                </a:tc>
              </a:tr>
              <a:tr h="370840">
                <a:tc>
                  <a:txBody>
                    <a:bodyPr/>
                    <a:lstStyle/>
                    <a:p>
                      <a:pPr algn="ctr"/>
                      <a:r>
                        <a:rPr lang="en-NZ" dirty="0" smtClean="0"/>
                        <a:t>PCR &lt; 7, R&lt;250m</a:t>
                      </a:r>
                      <a:endParaRPr lang="en-NZ" dirty="0"/>
                    </a:p>
                  </a:txBody>
                  <a:tcPr/>
                </a:tc>
                <a:tc>
                  <a:txBody>
                    <a:bodyPr/>
                    <a:lstStyle/>
                    <a:p>
                      <a:pPr algn="ctr"/>
                      <a:r>
                        <a:rPr lang="en-NZ" dirty="0" smtClean="0"/>
                        <a:t>Low (Cat 2)</a:t>
                      </a:r>
                      <a:endParaRPr lang="en-NZ" dirty="0"/>
                    </a:p>
                  </a:txBody>
                  <a:tcPr/>
                </a:tc>
                <a:tc>
                  <a:txBody>
                    <a:bodyPr/>
                    <a:lstStyle/>
                    <a:p>
                      <a:pPr algn="ctr"/>
                      <a:r>
                        <a:rPr lang="en-NZ" dirty="0" smtClean="0"/>
                        <a:t>0.45</a:t>
                      </a:r>
                      <a:endParaRPr lang="en-NZ" dirty="0"/>
                    </a:p>
                  </a:txBody>
                  <a:tcPr/>
                </a:tc>
              </a:tr>
              <a:tr h="370840">
                <a:tc>
                  <a:txBody>
                    <a:bodyPr/>
                    <a:lstStyle/>
                    <a:p>
                      <a:pPr algn="ctr"/>
                      <a:r>
                        <a:rPr lang="en-NZ" dirty="0" smtClean="0"/>
                        <a:t>PCR &lt; 7, 250m≤R≤400m</a:t>
                      </a:r>
                      <a:endParaRPr lang="en-NZ" dirty="0"/>
                    </a:p>
                  </a:txBody>
                  <a:tcPr/>
                </a:tc>
                <a:tc>
                  <a:txBody>
                    <a:bodyPr/>
                    <a:lstStyle/>
                    <a:p>
                      <a:pPr algn="ctr"/>
                      <a:r>
                        <a:rPr lang="en-NZ" dirty="0" smtClean="0"/>
                        <a:t>Low (Cat 4)</a:t>
                      </a:r>
                      <a:endParaRPr lang="en-NZ" dirty="0"/>
                    </a:p>
                  </a:txBody>
                  <a:tcPr/>
                </a:tc>
                <a:tc>
                  <a:txBody>
                    <a:bodyPr/>
                    <a:lstStyle/>
                    <a:p>
                      <a:pPr algn="ctr"/>
                      <a:r>
                        <a:rPr lang="en-NZ" dirty="0" smtClean="0"/>
                        <a:t>0.40</a:t>
                      </a:r>
                      <a:endParaRPr lang="en-NZ" dirty="0"/>
                    </a:p>
                  </a:txBody>
                  <a:tcPr/>
                </a:tc>
              </a:tr>
            </a:tbl>
          </a:graphicData>
        </a:graphic>
      </p:graphicFrame>
      <p:sp>
        <p:nvSpPr>
          <p:cNvPr id="3" name="Title 2"/>
          <p:cNvSpPr>
            <a:spLocks noGrp="1"/>
          </p:cNvSpPr>
          <p:nvPr>
            <p:ph type="title"/>
          </p:nvPr>
        </p:nvSpPr>
        <p:spPr/>
        <p:txBody>
          <a:bodyPr/>
          <a:lstStyle/>
          <a:p>
            <a:r>
              <a:rPr lang="en-NZ" dirty="0" smtClean="0"/>
              <a:t>Default risk ratings of curves and IL’s</a:t>
            </a:r>
            <a:endParaRPr lang="en-N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NZ" dirty="0" smtClean="0"/>
          </a:p>
          <a:p>
            <a:pPr>
              <a:lnSpc>
                <a:spcPts val="2400"/>
              </a:lnSpc>
              <a:spcAft>
                <a:spcPts val="1200"/>
              </a:spcAft>
            </a:pPr>
            <a:r>
              <a:rPr lang="en-NZ" dirty="0" smtClean="0">
                <a:solidFill>
                  <a:srgbClr val="FF0000"/>
                </a:solidFill>
              </a:rPr>
              <a:t>High</a:t>
            </a:r>
            <a:r>
              <a:rPr lang="en-NZ" dirty="0" smtClean="0"/>
              <a:t> risk curves &gt;250mR </a:t>
            </a:r>
            <a:r>
              <a:rPr lang="en-NZ" dirty="0" smtClean="0">
                <a:solidFill>
                  <a:srgbClr val="FF0000"/>
                </a:solidFill>
              </a:rPr>
              <a:t>lowered to low </a:t>
            </a:r>
            <a:r>
              <a:rPr lang="en-NZ" dirty="0" smtClean="0"/>
              <a:t>if speed difference less than 15km/h</a:t>
            </a:r>
          </a:p>
          <a:p>
            <a:pPr>
              <a:lnSpc>
                <a:spcPts val="2400"/>
              </a:lnSpc>
              <a:spcAft>
                <a:spcPts val="1200"/>
              </a:spcAft>
            </a:pPr>
            <a:r>
              <a:rPr lang="en-NZ" dirty="0" smtClean="0">
                <a:solidFill>
                  <a:srgbClr val="FF0000"/>
                </a:solidFill>
              </a:rPr>
              <a:t>High</a:t>
            </a:r>
            <a:r>
              <a:rPr lang="en-NZ" dirty="0" smtClean="0"/>
              <a:t> risk curves &gt;250mR </a:t>
            </a:r>
            <a:r>
              <a:rPr lang="en-NZ" dirty="0" smtClean="0">
                <a:solidFill>
                  <a:srgbClr val="FF0000"/>
                </a:solidFill>
              </a:rPr>
              <a:t>lowered to medium </a:t>
            </a:r>
            <a:r>
              <a:rPr lang="en-NZ" dirty="0" smtClean="0"/>
              <a:t>if speed difference below 20km/h</a:t>
            </a:r>
          </a:p>
          <a:p>
            <a:pPr>
              <a:lnSpc>
                <a:spcPts val="2400"/>
              </a:lnSpc>
              <a:spcAft>
                <a:spcPts val="1200"/>
              </a:spcAft>
            </a:pPr>
            <a:r>
              <a:rPr lang="en-NZ" dirty="0" smtClean="0">
                <a:solidFill>
                  <a:srgbClr val="FF0000"/>
                </a:solidFill>
              </a:rPr>
              <a:t>Medium</a:t>
            </a:r>
            <a:r>
              <a:rPr lang="en-NZ" dirty="0" smtClean="0"/>
              <a:t> risk curves (&lt;250mR) </a:t>
            </a:r>
            <a:r>
              <a:rPr lang="en-NZ" dirty="0" smtClean="0">
                <a:solidFill>
                  <a:srgbClr val="FF0000"/>
                </a:solidFill>
              </a:rPr>
              <a:t>raised to high </a:t>
            </a:r>
            <a:r>
              <a:rPr lang="en-NZ" dirty="0" smtClean="0"/>
              <a:t>if speed difference greater than 35km/h</a:t>
            </a:r>
          </a:p>
          <a:p>
            <a:pPr>
              <a:lnSpc>
                <a:spcPts val="2400"/>
              </a:lnSpc>
              <a:spcAft>
                <a:spcPts val="1200"/>
              </a:spcAft>
            </a:pPr>
            <a:r>
              <a:rPr lang="en-NZ" dirty="0" smtClean="0">
                <a:solidFill>
                  <a:srgbClr val="FF0000"/>
                </a:solidFill>
              </a:rPr>
              <a:t>High</a:t>
            </a:r>
            <a:r>
              <a:rPr lang="en-NZ" dirty="0" smtClean="0"/>
              <a:t> risk curves &lt;250mR </a:t>
            </a:r>
            <a:r>
              <a:rPr lang="en-NZ" dirty="0" smtClean="0">
                <a:solidFill>
                  <a:srgbClr val="FF0000"/>
                </a:solidFill>
              </a:rPr>
              <a:t>lowered to medium </a:t>
            </a:r>
            <a:r>
              <a:rPr lang="en-NZ" dirty="0" smtClean="0"/>
              <a:t>risk if speed difference &lt;20km/h</a:t>
            </a:r>
          </a:p>
          <a:p>
            <a:endParaRPr lang="en-NZ" dirty="0" smtClean="0"/>
          </a:p>
        </p:txBody>
      </p:sp>
      <p:sp>
        <p:nvSpPr>
          <p:cNvPr id="3" name="Title 2"/>
          <p:cNvSpPr>
            <a:spLocks noGrp="1"/>
          </p:cNvSpPr>
          <p:nvPr>
            <p:ph type="title"/>
          </p:nvPr>
        </p:nvSpPr>
        <p:spPr/>
        <p:txBody>
          <a:bodyPr>
            <a:normAutofit/>
          </a:bodyPr>
          <a:lstStyle/>
          <a:p>
            <a:r>
              <a:rPr lang="en-NZ" dirty="0" smtClean="0"/>
              <a:t>Moderations to default curve risk ratings</a:t>
            </a:r>
            <a:endParaRPr lang="en-N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NZ" dirty="0" smtClean="0"/>
              <a:t>Actual injury crash rates versus risk rating</a:t>
            </a:r>
            <a:endParaRPr lang="en-NZ" dirty="0"/>
          </a:p>
        </p:txBody>
      </p:sp>
      <p:pic>
        <p:nvPicPr>
          <p:cNvPr id="9218" name="Picture 2"/>
          <p:cNvPicPr>
            <a:picLocks noChangeAspect="1" noChangeArrowheads="1"/>
          </p:cNvPicPr>
          <p:nvPr/>
        </p:nvPicPr>
        <p:blipFill>
          <a:blip r:embed="rId3" cstate="print"/>
          <a:srcRect/>
          <a:stretch>
            <a:fillRect/>
          </a:stretch>
        </p:blipFill>
        <p:spPr bwMode="auto">
          <a:xfrm>
            <a:off x="1087434" y="1719255"/>
            <a:ext cx="6649640" cy="3965002"/>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Superseded T10:2002</a:t>
            </a:r>
          </a:p>
          <a:p>
            <a:pPr lvl="1"/>
            <a:r>
              <a:rPr lang="en-NZ" dirty="0" smtClean="0"/>
              <a:t>11800 curves (&lt;250mR)</a:t>
            </a:r>
          </a:p>
          <a:p>
            <a:pPr lvl="1"/>
            <a:r>
              <a:rPr lang="en-NZ" dirty="0" smtClean="0"/>
              <a:t>Approximately 1041 km’s (9.3% of network) , IL=0.5</a:t>
            </a:r>
          </a:p>
          <a:p>
            <a:pPr lvl="1"/>
            <a:endParaRPr lang="en-NZ" dirty="0" smtClean="0"/>
          </a:p>
          <a:p>
            <a:r>
              <a:rPr lang="en-NZ" dirty="0" smtClean="0"/>
              <a:t>T10:2010 (curve risk rating incorporated)</a:t>
            </a:r>
          </a:p>
          <a:p>
            <a:pPr lvl="1"/>
            <a:r>
              <a:rPr lang="en-NZ" dirty="0" smtClean="0"/>
              <a:t>≈ 17000 curves (≤400mR)</a:t>
            </a:r>
          </a:p>
          <a:p>
            <a:pPr lvl="1"/>
            <a:r>
              <a:rPr lang="en-NZ" dirty="0" smtClean="0"/>
              <a:t>Equates to 2620 km’s (23.4% of network)</a:t>
            </a:r>
          </a:p>
          <a:p>
            <a:pPr lvl="2"/>
            <a:r>
              <a:rPr lang="en-NZ" dirty="0" smtClean="0"/>
              <a:t>505 km (4.5% of network) low risk (IL=0.40 or 0.45)</a:t>
            </a:r>
          </a:p>
          <a:p>
            <a:pPr lvl="2"/>
            <a:r>
              <a:rPr lang="en-NZ" dirty="0" smtClean="0"/>
              <a:t>1365 km (12.2% of network) medium risk (IL=0.50)</a:t>
            </a:r>
          </a:p>
          <a:p>
            <a:pPr lvl="2"/>
            <a:r>
              <a:rPr lang="en-NZ" dirty="0" smtClean="0"/>
              <a:t>750 km (6.7% of network) high risk (IL=0.55)</a:t>
            </a:r>
          </a:p>
        </p:txBody>
      </p:sp>
      <p:sp>
        <p:nvSpPr>
          <p:cNvPr id="3" name="Title 2"/>
          <p:cNvSpPr>
            <a:spLocks noGrp="1"/>
          </p:cNvSpPr>
          <p:nvPr>
            <p:ph type="title"/>
          </p:nvPr>
        </p:nvSpPr>
        <p:spPr/>
        <p:txBody>
          <a:bodyPr/>
          <a:lstStyle/>
          <a:p>
            <a:r>
              <a:rPr lang="en-NZ" dirty="0" smtClean="0"/>
              <a:t>Implications for NZ’s rural SH network</a:t>
            </a:r>
            <a:endParaRPr lang="en-N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ts val="2400"/>
              </a:lnSpc>
              <a:spcAft>
                <a:spcPts val="1200"/>
              </a:spcAft>
            </a:pPr>
            <a:endParaRPr lang="en-NZ" dirty="0" smtClean="0"/>
          </a:p>
          <a:p>
            <a:pPr>
              <a:lnSpc>
                <a:spcPts val="2400"/>
              </a:lnSpc>
              <a:spcAft>
                <a:spcPts val="1800"/>
              </a:spcAft>
            </a:pPr>
            <a:r>
              <a:rPr lang="en-NZ" dirty="0" smtClean="0"/>
              <a:t>Extending &lt;250mR curves (T10:2002 site cat 2 curves) to include transition spiral increases length of network managed to an IL=0.5 from 1041 kms (9.3% of network) to 1699 kms (15.6% of network). However,  B/C ≈ 10. </a:t>
            </a:r>
          </a:p>
          <a:p>
            <a:pPr>
              <a:lnSpc>
                <a:spcPts val="2400"/>
              </a:lnSpc>
              <a:spcAft>
                <a:spcPts val="1800"/>
              </a:spcAft>
            </a:pPr>
            <a:r>
              <a:rPr lang="en-NZ" dirty="0" smtClean="0"/>
              <a:t> Applying curve risk rating procedure to extended curves gives B/C≈ 26.</a:t>
            </a:r>
          </a:p>
          <a:p>
            <a:pPr>
              <a:lnSpc>
                <a:spcPts val="2400"/>
              </a:lnSpc>
              <a:spcAft>
                <a:spcPts val="1800"/>
              </a:spcAft>
            </a:pPr>
            <a:r>
              <a:rPr lang="en-NZ" dirty="0" smtClean="0"/>
              <a:t>Targeted skid resistance management of curves seen as a very cost-effective safety measure.</a:t>
            </a:r>
          </a:p>
          <a:p>
            <a:r>
              <a:rPr lang="en-NZ" dirty="0" smtClean="0"/>
              <a:t>Curve table incorporated in RAMM to assist industry.</a:t>
            </a:r>
          </a:p>
        </p:txBody>
      </p:sp>
      <p:sp>
        <p:nvSpPr>
          <p:cNvPr id="3" name="Title 2"/>
          <p:cNvSpPr>
            <a:spLocks noGrp="1"/>
          </p:cNvSpPr>
          <p:nvPr>
            <p:ph type="title"/>
          </p:nvPr>
        </p:nvSpPr>
        <p:spPr/>
        <p:txBody>
          <a:bodyPr/>
          <a:lstStyle/>
          <a:p>
            <a:r>
              <a:rPr lang="en-NZ" dirty="0" smtClean="0"/>
              <a:t>Concluding Remarks</a:t>
            </a:r>
            <a:endParaRPr lang="en-N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NZ" dirty="0" smtClean="0"/>
          </a:p>
          <a:p>
            <a:pPr marL="0">
              <a:lnSpc>
                <a:spcPts val="2400"/>
              </a:lnSpc>
              <a:spcBef>
                <a:spcPts val="0"/>
              </a:spcBef>
              <a:spcAft>
                <a:spcPts val="600"/>
              </a:spcAft>
              <a:buNone/>
            </a:pPr>
            <a:r>
              <a:rPr lang="en-NZ" b="1" dirty="0" smtClean="0"/>
              <a:t>Loss of control on curves are the largest cause of injury crashes on NZ rural State Highways!</a:t>
            </a:r>
          </a:p>
          <a:p>
            <a:pPr>
              <a:buNone/>
            </a:pPr>
            <a:r>
              <a:rPr lang="en-NZ" dirty="0" smtClean="0"/>
              <a:t>In 2009:</a:t>
            </a:r>
          </a:p>
          <a:p>
            <a:r>
              <a:rPr lang="en-NZ" dirty="0" smtClean="0"/>
              <a:t>Amounted to 1309 reported injury crashes</a:t>
            </a:r>
          </a:p>
          <a:p>
            <a:r>
              <a:rPr lang="en-NZ" dirty="0" smtClean="0"/>
              <a:t>Corresponds to:</a:t>
            </a:r>
          </a:p>
          <a:p>
            <a:pPr lvl="1"/>
            <a:r>
              <a:rPr lang="en-NZ" dirty="0" smtClean="0"/>
              <a:t>49% of reported injury crashes on rural SH’s</a:t>
            </a:r>
          </a:p>
          <a:p>
            <a:pPr lvl="1"/>
            <a:r>
              <a:rPr lang="en-NZ" dirty="0" smtClean="0"/>
              <a:t>36% of </a:t>
            </a:r>
            <a:r>
              <a:rPr lang="en-NZ" b="1" dirty="0" smtClean="0"/>
              <a:t>all</a:t>
            </a:r>
            <a:r>
              <a:rPr lang="en-NZ" b="1" i="1" dirty="0" smtClean="0"/>
              <a:t> </a:t>
            </a:r>
            <a:r>
              <a:rPr lang="en-NZ" dirty="0" smtClean="0"/>
              <a:t>reported injury crashes</a:t>
            </a:r>
          </a:p>
          <a:p>
            <a:r>
              <a:rPr lang="en-NZ" dirty="0" smtClean="0"/>
              <a:t>1210 (92%) occurred on moderate or easy curves</a:t>
            </a:r>
          </a:p>
          <a:p>
            <a:r>
              <a:rPr lang="en-NZ" dirty="0" smtClean="0"/>
              <a:t>471 (36%) occurred in wet </a:t>
            </a:r>
            <a:endParaRPr lang="en-NZ" dirty="0"/>
          </a:p>
        </p:txBody>
      </p:sp>
      <p:sp>
        <p:nvSpPr>
          <p:cNvPr id="3" name="Title 2"/>
          <p:cNvSpPr>
            <a:spLocks noGrp="1"/>
          </p:cNvSpPr>
          <p:nvPr>
            <p:ph type="title"/>
          </p:nvPr>
        </p:nvSpPr>
        <p:spPr/>
        <p:txBody>
          <a:bodyPr>
            <a:normAutofit/>
          </a:bodyPr>
          <a:lstStyle/>
          <a:p>
            <a:r>
              <a:rPr lang="en-NZ" dirty="0" smtClean="0"/>
              <a:t>Answer</a:t>
            </a:r>
            <a:endParaRPr lang="en-N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buNone/>
            </a:pPr>
            <a:endParaRPr lang="en-NZ" b="1" dirty="0" smtClean="0"/>
          </a:p>
          <a:p>
            <a:pPr>
              <a:spcBef>
                <a:spcPts val="0"/>
              </a:spcBef>
              <a:spcAft>
                <a:spcPts val="1200"/>
              </a:spcAft>
              <a:buNone/>
            </a:pPr>
            <a:r>
              <a:rPr lang="en-NZ" b="1" dirty="0" smtClean="0"/>
              <a:t>For a curve defined as:</a:t>
            </a:r>
          </a:p>
          <a:p>
            <a:pPr>
              <a:spcBef>
                <a:spcPts val="0"/>
              </a:spcBef>
            </a:pPr>
            <a:r>
              <a:rPr lang="en-NZ" dirty="0" smtClean="0"/>
              <a:t>Collective risk = </a:t>
            </a:r>
          </a:p>
          <a:p>
            <a:pPr>
              <a:spcBef>
                <a:spcPts val="0"/>
              </a:spcBef>
              <a:buNone/>
            </a:pPr>
            <a:r>
              <a:rPr lang="en-NZ" dirty="0" smtClean="0"/>
              <a:t>	</a:t>
            </a:r>
            <a:r>
              <a:rPr lang="en-NZ" u="sng" dirty="0" smtClean="0"/>
              <a:t>Fatal Crashes + Serious &amp; Minor Injury Crashes on Curve</a:t>
            </a:r>
            <a:r>
              <a:rPr lang="en-NZ" dirty="0" smtClean="0"/>
              <a:t>             		          </a:t>
            </a:r>
            <a:r>
              <a:rPr lang="en-NZ" sz="2400" dirty="0" smtClean="0"/>
              <a:t>Number of Years of Data</a:t>
            </a:r>
          </a:p>
          <a:p>
            <a:pPr>
              <a:spcBef>
                <a:spcPts val="0"/>
              </a:spcBef>
              <a:buNone/>
            </a:pPr>
            <a:endParaRPr lang="en-NZ" sz="2400" dirty="0" smtClean="0"/>
          </a:p>
          <a:p>
            <a:pPr>
              <a:lnSpc>
                <a:spcPts val="2400"/>
              </a:lnSpc>
              <a:spcBef>
                <a:spcPts val="0"/>
              </a:spcBef>
            </a:pPr>
            <a:r>
              <a:rPr lang="en-NZ" dirty="0" smtClean="0"/>
              <a:t>Personal risk or crash rate is a measure of the likelihood of an individual road user being involved in a crash as they enter a curve i.e.</a:t>
            </a:r>
          </a:p>
          <a:p>
            <a:pPr>
              <a:spcBef>
                <a:spcPts val="0"/>
              </a:spcBef>
              <a:buNone/>
            </a:pPr>
            <a:r>
              <a:rPr lang="en-NZ" dirty="0" smtClean="0"/>
              <a:t>	Personal Risk  =  </a:t>
            </a:r>
          </a:p>
          <a:p>
            <a:pPr>
              <a:spcBef>
                <a:spcPts val="0"/>
              </a:spcBef>
              <a:buNone/>
            </a:pPr>
            <a:r>
              <a:rPr lang="en-NZ" dirty="0" smtClean="0"/>
              <a:t>  		</a:t>
            </a:r>
            <a:r>
              <a:rPr lang="en-NZ" u="sng" dirty="0" smtClean="0"/>
              <a:t>Fatal Crashes + Serious &amp; Minor Injury Crashes on Curve </a:t>
            </a:r>
          </a:p>
          <a:p>
            <a:pPr>
              <a:spcBef>
                <a:spcPts val="0"/>
              </a:spcBef>
              <a:buNone/>
            </a:pPr>
            <a:r>
              <a:rPr lang="en-NZ" dirty="0" smtClean="0"/>
              <a:t>		          (No. of years of data × 365 days × AADT)/10</a:t>
            </a:r>
            <a:r>
              <a:rPr lang="en-NZ" baseline="30000" dirty="0" smtClean="0"/>
              <a:t>8</a:t>
            </a:r>
            <a:r>
              <a:rPr lang="en-NZ" dirty="0" smtClean="0"/>
              <a:t>	</a:t>
            </a:r>
          </a:p>
        </p:txBody>
      </p:sp>
      <p:sp>
        <p:nvSpPr>
          <p:cNvPr id="3" name="Title 2"/>
          <p:cNvSpPr>
            <a:spLocks noGrp="1"/>
          </p:cNvSpPr>
          <p:nvPr>
            <p:ph type="title"/>
          </p:nvPr>
        </p:nvSpPr>
        <p:spPr/>
        <p:txBody>
          <a:bodyPr/>
          <a:lstStyle/>
          <a:p>
            <a:r>
              <a:rPr lang="en-NZ" dirty="0" smtClean="0"/>
              <a:t>Collective and personal risk metrics</a:t>
            </a:r>
            <a:endParaRPr lang="en-N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NZ" dirty="0" smtClean="0"/>
              <a:t>Curve radius &amp; collective risk</a:t>
            </a:r>
            <a:endParaRPr lang="en-NZ" dirty="0"/>
          </a:p>
        </p:txBody>
      </p:sp>
      <p:pic>
        <p:nvPicPr>
          <p:cNvPr id="5" name="Picture 4"/>
          <p:cNvPicPr/>
          <p:nvPr/>
        </p:nvPicPr>
        <p:blipFill>
          <a:blip r:embed="rId3" cstate="print"/>
          <a:srcRect t="3561" b="1424"/>
          <a:stretch>
            <a:fillRect/>
          </a:stretch>
        </p:blipFill>
        <p:spPr bwMode="auto">
          <a:xfrm>
            <a:off x="971550" y="1054812"/>
            <a:ext cx="7315199" cy="494593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NZ" dirty="0" smtClean="0"/>
              <a:t>Curve radius &amp; personal risk</a:t>
            </a:r>
            <a:endParaRPr lang="en-NZ" dirty="0"/>
          </a:p>
        </p:txBody>
      </p:sp>
      <p:pic>
        <p:nvPicPr>
          <p:cNvPr id="4" name="Picture 3"/>
          <p:cNvPicPr/>
          <p:nvPr/>
        </p:nvPicPr>
        <p:blipFill>
          <a:blip r:embed="rId3" cstate="print"/>
          <a:srcRect b="3665"/>
          <a:stretch>
            <a:fillRect/>
          </a:stretch>
        </p:blipFill>
        <p:spPr bwMode="auto">
          <a:xfrm>
            <a:off x="571500" y="1169112"/>
            <a:ext cx="7696199" cy="49815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ts val="2500"/>
              </a:lnSpc>
            </a:pPr>
            <a:endParaRPr lang="en-NZ" dirty="0" smtClean="0"/>
          </a:p>
          <a:p>
            <a:pPr>
              <a:lnSpc>
                <a:spcPts val="2400"/>
              </a:lnSpc>
              <a:spcAft>
                <a:spcPts val="600"/>
              </a:spcAft>
            </a:pPr>
            <a:r>
              <a:rPr lang="en-NZ" dirty="0" smtClean="0"/>
              <a:t>Relied on T10 specification, which aimed to equalise personal risk across SH network through investigatory skid resistance levels (IL’s).</a:t>
            </a:r>
          </a:p>
          <a:p>
            <a:pPr>
              <a:lnSpc>
                <a:spcPts val="2400"/>
              </a:lnSpc>
              <a:spcAft>
                <a:spcPts val="600"/>
              </a:spcAft>
            </a:pPr>
            <a:r>
              <a:rPr lang="en-NZ" dirty="0" smtClean="0"/>
              <a:t>Prior to October 2010, curves &lt; 250mR were managed to a skid resistance level that was 25% greater than for all other curves on SH network (IL=0.5 c.f. IL=0.4).</a:t>
            </a:r>
          </a:p>
          <a:p>
            <a:pPr>
              <a:lnSpc>
                <a:spcPts val="2400"/>
              </a:lnSpc>
              <a:spcAft>
                <a:spcPts val="600"/>
              </a:spcAft>
            </a:pPr>
            <a:r>
              <a:rPr lang="en-NZ" dirty="0" smtClean="0"/>
              <a:t>Curves ≥ 250mR (85 km/h curves) treated the same as straights (event free).</a:t>
            </a:r>
          </a:p>
          <a:p>
            <a:r>
              <a:rPr lang="en-NZ" dirty="0" smtClean="0"/>
              <a:t>Too simplistic  for “safe system approach”!</a:t>
            </a:r>
            <a:endParaRPr lang="en-NZ" dirty="0"/>
          </a:p>
        </p:txBody>
      </p:sp>
      <p:sp>
        <p:nvSpPr>
          <p:cNvPr id="3" name="Title 2"/>
          <p:cNvSpPr>
            <a:spLocks noGrp="1"/>
          </p:cNvSpPr>
          <p:nvPr>
            <p:ph type="title"/>
          </p:nvPr>
        </p:nvSpPr>
        <p:spPr/>
        <p:txBody>
          <a:bodyPr/>
          <a:lstStyle/>
          <a:p>
            <a:r>
              <a:rPr lang="en-NZ" dirty="0" smtClean="0"/>
              <a:t>Previous safety management of curves</a:t>
            </a:r>
            <a:endParaRPr lang="en-N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NZ" dirty="0" smtClean="0"/>
              <a:t>Potential for reducing SH crash numbers</a:t>
            </a:r>
            <a:endParaRPr lang="en-NZ" dirty="0"/>
          </a:p>
        </p:txBody>
      </p:sp>
      <p:pic>
        <p:nvPicPr>
          <p:cNvPr id="5" name="Picture 4"/>
          <p:cNvPicPr>
            <a:picLocks noChangeAspect="1"/>
          </p:cNvPicPr>
          <p:nvPr/>
        </p:nvPicPr>
        <p:blipFill>
          <a:blip r:embed="rId3" cstate="print"/>
          <a:srcRect l="491" t="9056" r="491" b="697"/>
          <a:stretch>
            <a:fillRect/>
          </a:stretch>
        </p:blipFill>
        <p:spPr bwMode="auto">
          <a:xfrm>
            <a:off x="1242369" y="1309679"/>
            <a:ext cx="7043999" cy="452914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spcBef>
                <a:spcPts val="1800"/>
              </a:spcBef>
              <a:spcAft>
                <a:spcPts val="1200"/>
              </a:spcAft>
              <a:buFont typeface="+mj-lt"/>
              <a:buAutoNum type="arabicPeriod"/>
            </a:pPr>
            <a:endParaRPr lang="en-NZ" dirty="0" smtClean="0"/>
          </a:p>
          <a:p>
            <a:pPr marL="457200" indent="-457200">
              <a:spcBef>
                <a:spcPts val="0"/>
              </a:spcBef>
              <a:spcAft>
                <a:spcPts val="1200"/>
              </a:spcAft>
              <a:buFont typeface="+mj-lt"/>
              <a:buAutoNum type="arabicPeriod"/>
            </a:pPr>
            <a:r>
              <a:rPr lang="en-NZ" dirty="0" smtClean="0"/>
              <a:t>All curves &lt; 400mR identified</a:t>
            </a:r>
          </a:p>
          <a:p>
            <a:pPr marL="457200" indent="-457200">
              <a:lnSpc>
                <a:spcPts val="2400"/>
              </a:lnSpc>
              <a:buFont typeface="+mj-lt"/>
              <a:buAutoNum type="arabicPeriod"/>
            </a:pPr>
            <a:r>
              <a:rPr lang="en-NZ" dirty="0" smtClean="0"/>
              <a:t>Crash rate calculated using a predictive model which has as inputs:</a:t>
            </a:r>
          </a:p>
          <a:p>
            <a:pPr marL="914400" lvl="1" indent="-457200"/>
            <a:r>
              <a:rPr lang="en-NZ" dirty="0" smtClean="0"/>
              <a:t>curve speed (derived from geometry)</a:t>
            </a:r>
          </a:p>
          <a:p>
            <a:pPr marL="914400" lvl="1" indent="-457200"/>
            <a:r>
              <a:rPr lang="en-NZ" dirty="0" smtClean="0"/>
              <a:t>curve length</a:t>
            </a:r>
          </a:p>
          <a:p>
            <a:pPr marL="914400" lvl="1" indent="-457200"/>
            <a:r>
              <a:rPr lang="en-NZ" dirty="0" smtClean="0"/>
              <a:t>approach gradient (averaged over 100 m prior to curve)</a:t>
            </a:r>
          </a:p>
          <a:p>
            <a:pPr marL="914400" lvl="1" indent="-457200">
              <a:spcAft>
                <a:spcPts val="1200"/>
              </a:spcAft>
            </a:pPr>
            <a:r>
              <a:rPr lang="en-NZ" dirty="0" smtClean="0"/>
              <a:t>difference between approach speed and curve speed</a:t>
            </a:r>
          </a:p>
          <a:p>
            <a:pPr marL="457200" indent="-457200">
              <a:lnSpc>
                <a:spcPts val="2400"/>
              </a:lnSpc>
              <a:buFont typeface="+mj-lt"/>
              <a:buAutoNum type="arabicPeriod"/>
            </a:pPr>
            <a:r>
              <a:rPr lang="en-NZ" dirty="0" smtClean="0"/>
              <a:t>Risk ranking of “high”, “medium” or “low” assigned to each curve on basis of predicted crash rate.  </a:t>
            </a:r>
          </a:p>
          <a:p>
            <a:pPr>
              <a:lnSpc>
                <a:spcPts val="2400"/>
              </a:lnSpc>
              <a:buNone/>
            </a:pPr>
            <a:endParaRPr lang="en-NZ" dirty="0" smtClean="0"/>
          </a:p>
          <a:p>
            <a:pPr>
              <a:lnSpc>
                <a:spcPts val="2400"/>
              </a:lnSpc>
              <a:buNone/>
            </a:pPr>
            <a:r>
              <a:rPr lang="en-NZ" dirty="0" smtClean="0"/>
              <a:t>Slides which follow expand on the above three steps </a:t>
            </a:r>
          </a:p>
          <a:p>
            <a:pPr>
              <a:lnSpc>
                <a:spcPts val="2400"/>
              </a:lnSpc>
            </a:pPr>
            <a:endParaRPr lang="en-NZ" dirty="0"/>
          </a:p>
        </p:txBody>
      </p:sp>
      <p:sp>
        <p:nvSpPr>
          <p:cNvPr id="3" name="Title 2"/>
          <p:cNvSpPr>
            <a:spLocks noGrp="1"/>
          </p:cNvSpPr>
          <p:nvPr>
            <p:ph type="title"/>
          </p:nvPr>
        </p:nvSpPr>
        <p:spPr/>
        <p:txBody>
          <a:bodyPr>
            <a:noAutofit/>
          </a:bodyPr>
          <a:lstStyle/>
          <a:p>
            <a:r>
              <a:rPr lang="en-NZ" sz="2700" dirty="0" smtClean="0"/>
              <a:t>Solution for more effective safety management </a:t>
            </a:r>
            <a:endParaRPr lang="en-NZ" sz="27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TotalTime>
  <Words>2143</Words>
  <Application>Microsoft Office PowerPoint</Application>
  <PresentationFormat>On-screen Show (4:3)</PresentationFormat>
  <Paragraphs>257</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Why focus on curves?</vt:lpstr>
      <vt:lpstr>Answer</vt:lpstr>
      <vt:lpstr>Collective and personal risk metrics</vt:lpstr>
      <vt:lpstr>Curve radius &amp; collective risk</vt:lpstr>
      <vt:lpstr>Curve radius &amp; personal risk</vt:lpstr>
      <vt:lpstr>Previous safety management of curves</vt:lpstr>
      <vt:lpstr>Potential for reducing SH crash numbers</vt:lpstr>
      <vt:lpstr>Solution for more effective safety management </vt:lpstr>
      <vt:lpstr>Locating start of curve</vt:lpstr>
      <vt:lpstr>Estimation of curve radius</vt:lpstr>
      <vt:lpstr>Locating end of curve</vt:lpstr>
      <vt:lpstr>Poisson linear/log-linear model</vt:lpstr>
      <vt:lpstr>Predicted effects on curve crash rates - ADT</vt:lpstr>
      <vt:lpstr>Predicted effects on curve crash rates - SCRIM</vt:lpstr>
      <vt:lpstr>Predicted effects on curve crash rates – curve length</vt:lpstr>
      <vt:lpstr>Predicted effects on curve crash rates – approach gradient</vt:lpstr>
      <vt:lpstr>Predicted effects on curve crash rates – speed difference</vt:lpstr>
      <vt:lpstr>Observed &amp; modelled crash numbers</vt:lpstr>
      <vt:lpstr>Predicted crash rate distribution</vt:lpstr>
      <vt:lpstr>Default risk ratings of curves and IL’s</vt:lpstr>
      <vt:lpstr>Moderations to default curve risk ratings</vt:lpstr>
      <vt:lpstr>Actual injury crash rates versus risk rating</vt:lpstr>
      <vt:lpstr>Implications for NZ’s rural SH network</vt:lpstr>
      <vt:lpstr>Concluding Remarks</vt:lpstr>
    </vt:vector>
  </TitlesOfParts>
  <Company>Opus International Consultants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 D Cenek</dc:creator>
  <cp:lastModifiedBy>Peter D Cenek</cp:lastModifiedBy>
  <cp:revision>81</cp:revision>
  <dcterms:created xsi:type="dcterms:W3CDTF">2011-05-10T00:21:56Z</dcterms:created>
  <dcterms:modified xsi:type="dcterms:W3CDTF">2011-05-11T23:50:02Z</dcterms:modified>
</cp:coreProperties>
</file>