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9" r:id="rId2"/>
    <p:sldMasterId id="2147484137" r:id="rId3"/>
  </p:sldMasterIdLst>
  <p:notesMasterIdLst>
    <p:notesMasterId r:id="rId23"/>
  </p:notesMasterIdLst>
  <p:handoutMasterIdLst>
    <p:handoutMasterId r:id="rId24"/>
  </p:handoutMasterIdLst>
  <p:sldIdLst>
    <p:sldId id="263" r:id="rId4"/>
    <p:sldId id="277" r:id="rId5"/>
    <p:sldId id="278" r:id="rId6"/>
    <p:sldId id="279" r:id="rId7"/>
    <p:sldId id="280" r:id="rId8"/>
    <p:sldId id="268" r:id="rId9"/>
    <p:sldId id="265" r:id="rId10"/>
    <p:sldId id="267" r:id="rId11"/>
    <p:sldId id="270" r:id="rId12"/>
    <p:sldId id="276" r:id="rId13"/>
    <p:sldId id="264" r:id="rId14"/>
    <p:sldId id="281" r:id="rId15"/>
    <p:sldId id="271" r:id="rId16"/>
    <p:sldId id="272" r:id="rId17"/>
    <p:sldId id="273" r:id="rId18"/>
    <p:sldId id="274" r:id="rId19"/>
    <p:sldId id="269" r:id="rId20"/>
    <p:sldId id="275" r:id="rId21"/>
    <p:sldId id="282" r:id="rId22"/>
  </p:sldIdLst>
  <p:sldSz cx="9144000" cy="6858000" type="screen4x3"/>
  <p:notesSz cx="6858000" cy="9144000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8D7"/>
    <a:srgbClr val="CC917A"/>
    <a:srgbClr val="FF0000"/>
    <a:srgbClr val="D7D9C9"/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598" autoAdjust="0"/>
  </p:normalViewPr>
  <p:slideViewPr>
    <p:cSldViewPr>
      <p:cViewPr>
        <p:scale>
          <a:sx n="80" d="100"/>
          <a:sy n="80" d="100"/>
        </p:scale>
        <p:origin x="-10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64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Research\Highways\The%20European%20Grand%20Tour\Fiddling%20around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Sheet2!$W$2:$W$11</c:f>
              <c:numCache>
                <c:formatCode>0.0</c:formatCode>
                <c:ptCount val="10"/>
                <c:pt idx="0">
                  <c:v>0.78</c:v>
                </c:pt>
                <c:pt idx="1">
                  <c:v>0.38000000000000073</c:v>
                </c:pt>
                <c:pt idx="2">
                  <c:v>1</c:v>
                </c:pt>
                <c:pt idx="3">
                  <c:v>2.79</c:v>
                </c:pt>
                <c:pt idx="4">
                  <c:v>1.3900000000000001</c:v>
                </c:pt>
                <c:pt idx="5">
                  <c:v>0.14000000000000001</c:v>
                </c:pt>
                <c:pt idx="6">
                  <c:v>0.35000000000000031</c:v>
                </c:pt>
                <c:pt idx="7">
                  <c:v>0.82000000000000062</c:v>
                </c:pt>
                <c:pt idx="8">
                  <c:v>0.47000000000000008</c:v>
                </c:pt>
                <c:pt idx="9">
                  <c:v>0.880000000000001</c:v>
                </c:pt>
              </c:numCache>
            </c:numRef>
          </c:xVal>
          <c:yVal>
            <c:numRef>
              <c:f>Sheet2!$X$2:$X$11</c:f>
              <c:numCache>
                <c:formatCode>0.00</c:formatCode>
                <c:ptCount val="10"/>
                <c:pt idx="0">
                  <c:v>0.13390000000000021</c:v>
                </c:pt>
                <c:pt idx="1">
                  <c:v>0.1263</c:v>
                </c:pt>
                <c:pt idx="2">
                  <c:v>0.11880000000000011</c:v>
                </c:pt>
                <c:pt idx="3">
                  <c:v>0.10880000000000002</c:v>
                </c:pt>
                <c:pt idx="4">
                  <c:v>8.9000000000000246E-2</c:v>
                </c:pt>
                <c:pt idx="5">
                  <c:v>6.9300000000000167E-2</c:v>
                </c:pt>
                <c:pt idx="6">
                  <c:v>6.2100000000000107E-2</c:v>
                </c:pt>
                <c:pt idx="7">
                  <c:v>5.6400000000000033E-2</c:v>
                </c:pt>
                <c:pt idx="8">
                  <c:v>4.9000000000000127E-2</c:v>
                </c:pt>
                <c:pt idx="9">
                  <c:v>4.7800000000000127E-2</c:v>
                </c:pt>
              </c:numCache>
            </c:numRef>
          </c:yVal>
        </c:ser>
        <c:axId val="67659264"/>
        <c:axId val="67756800"/>
      </c:scatterChart>
      <c:valAx>
        <c:axId val="67659264"/>
        <c:scaling>
          <c:orientation val="minMax"/>
        </c:scaling>
        <c:axPos val="b"/>
        <c:title>
          <c:tx>
            <c:rich>
              <a:bodyPr/>
              <a:lstStyle/>
              <a:p>
                <a:pPr algn="ctr" rtl="0">
                  <a:defRPr lang="en-US" sz="8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en-US" sz="1400" b="1" i="0" u="none" strike="noStrike" kern="1200" baseline="0" dirty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Mean texture depth (mm)</a:t>
                </a:r>
              </a:p>
            </c:rich>
          </c:tx>
          <c:layout>
            <c:manualLayout>
              <c:xMode val="edge"/>
              <c:yMode val="edge"/>
              <c:x val="0.32449117896887347"/>
              <c:y val="0.90675072325773409"/>
            </c:manualLayout>
          </c:layout>
        </c:title>
        <c:numFmt formatCode="0.0" sourceLinked="1"/>
        <c:tickLblPos val="nextTo"/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7756800"/>
        <c:crosses val="autoZero"/>
        <c:crossBetween val="midCat"/>
        <c:majorUnit val="0.5"/>
      </c:valAx>
      <c:valAx>
        <c:axId val="677568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sz="1400" b="1" dirty="0">
                    <a:latin typeface="Arial" pitchFamily="34" charset="0"/>
                    <a:cs typeface="Arial" pitchFamily="34" charset="0"/>
                  </a:rPr>
                  <a:t>Risk index</a:t>
                </a:r>
              </a:p>
            </c:rich>
          </c:tx>
          <c:layout/>
        </c:title>
        <c:numFmt formatCode="0.00" sourceLinked="1"/>
        <c:tickLblPos val="nextTo"/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7659264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/>
      <c:scatterChart>
        <c:scatterStyle val="smoothMarker"/>
        <c:ser>
          <c:idx val="0"/>
          <c:order val="0"/>
          <c:tx>
            <c:strRef>
              <c:f>Sheet1!$A$2</c:f>
              <c:strCache>
                <c:ptCount val="1"/>
                <c:pt idx="0">
                  <c:v>3.5psi</c:v>
                </c:pt>
              </c:strCache>
            </c:strRef>
          </c:tx>
          <c:xVal>
            <c:strRef>
              <c:f>Sheet1!$B$1:$BE$1</c:f>
              <c:strCache>
                <c:ptCount val="5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</c:strCache>
            </c:strRef>
          </c:xVal>
          <c:yVal>
            <c:numRef>
              <c:f>Sheet1!$B$2:$BE$2</c:f>
              <c:numCache>
                <c:formatCode>General</c:formatCode>
                <c:ptCount val="5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24.25</c:v>
                </c:pt>
                <c:pt idx="6">
                  <c:v>42.75</c:v>
                </c:pt>
                <c:pt idx="7">
                  <c:v>32.090000000000003</c:v>
                </c:pt>
                <c:pt idx="8">
                  <c:v>18.55</c:v>
                </c:pt>
                <c:pt idx="9">
                  <c:v>0</c:v>
                </c:pt>
                <c:pt idx="44">
                  <c:v>0</c:v>
                </c:pt>
                <c:pt idx="45">
                  <c:v>13.25</c:v>
                </c:pt>
                <c:pt idx="46">
                  <c:v>23.6</c:v>
                </c:pt>
                <c:pt idx="47">
                  <c:v>40.15</c:v>
                </c:pt>
                <c:pt idx="48">
                  <c:v>58.1</c:v>
                </c:pt>
                <c:pt idx="49">
                  <c:v>37.01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20psi</c:v>
                </c:pt>
              </c:strCache>
            </c:strRef>
          </c:tx>
          <c:marker>
            <c:symbol val="square"/>
            <c:size val="3"/>
          </c:marker>
          <c:xVal>
            <c:strRef>
              <c:f>Sheet1!$B$1:$BE$1</c:f>
              <c:strCache>
                <c:ptCount val="5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</c:strCache>
            </c:strRef>
          </c:xVal>
          <c:yVal>
            <c:numRef>
              <c:f>Sheet1!$B$3:$BE$3</c:f>
              <c:numCache>
                <c:formatCode>General</c:formatCode>
                <c:ptCount val="5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16.130000000000031</c:v>
                </c:pt>
                <c:pt idx="6">
                  <c:v>22.87</c:v>
                </c:pt>
                <c:pt idx="7">
                  <c:v>24.4</c:v>
                </c:pt>
                <c:pt idx="8">
                  <c:v>23.130000000000031</c:v>
                </c:pt>
                <c:pt idx="9">
                  <c:v>22.52</c:v>
                </c:pt>
                <c:pt idx="10">
                  <c:v>20.079999999999988</c:v>
                </c:pt>
                <c:pt idx="11">
                  <c:v>20.079999999999988</c:v>
                </c:pt>
                <c:pt idx="12">
                  <c:v>17.630000000000031</c:v>
                </c:pt>
                <c:pt idx="13">
                  <c:v>18.14</c:v>
                </c:pt>
                <c:pt idx="14">
                  <c:v>17.630000000000031</c:v>
                </c:pt>
                <c:pt idx="15">
                  <c:v>16.309999999999999</c:v>
                </c:pt>
                <c:pt idx="16">
                  <c:v>15.39</c:v>
                </c:pt>
                <c:pt idx="17">
                  <c:v>15.7</c:v>
                </c:pt>
                <c:pt idx="18">
                  <c:v>15.9</c:v>
                </c:pt>
                <c:pt idx="19">
                  <c:v>15.19</c:v>
                </c:pt>
                <c:pt idx="20">
                  <c:v>15.8</c:v>
                </c:pt>
                <c:pt idx="21">
                  <c:v>14.79</c:v>
                </c:pt>
                <c:pt idx="22">
                  <c:v>14.89</c:v>
                </c:pt>
                <c:pt idx="23">
                  <c:v>15.5</c:v>
                </c:pt>
                <c:pt idx="24">
                  <c:v>15.19</c:v>
                </c:pt>
                <c:pt idx="25">
                  <c:v>16.309999999999999</c:v>
                </c:pt>
                <c:pt idx="26">
                  <c:v>16.21</c:v>
                </c:pt>
                <c:pt idx="27">
                  <c:v>15.8</c:v>
                </c:pt>
                <c:pt idx="28">
                  <c:v>15.8</c:v>
                </c:pt>
                <c:pt idx="29">
                  <c:v>15.29</c:v>
                </c:pt>
                <c:pt idx="30">
                  <c:v>15.39</c:v>
                </c:pt>
                <c:pt idx="31">
                  <c:v>16</c:v>
                </c:pt>
                <c:pt idx="32">
                  <c:v>15.5</c:v>
                </c:pt>
                <c:pt idx="33">
                  <c:v>17.02</c:v>
                </c:pt>
                <c:pt idx="34">
                  <c:v>18.14</c:v>
                </c:pt>
                <c:pt idx="35">
                  <c:v>17.329999999999988</c:v>
                </c:pt>
                <c:pt idx="36">
                  <c:v>16.72</c:v>
                </c:pt>
                <c:pt idx="37">
                  <c:v>17.939999999999987</c:v>
                </c:pt>
                <c:pt idx="38">
                  <c:v>17.739999999999988</c:v>
                </c:pt>
                <c:pt idx="39">
                  <c:v>17.630000000000031</c:v>
                </c:pt>
                <c:pt idx="40">
                  <c:v>18.14</c:v>
                </c:pt>
                <c:pt idx="41">
                  <c:v>18.55</c:v>
                </c:pt>
                <c:pt idx="42">
                  <c:v>20.59</c:v>
                </c:pt>
                <c:pt idx="43">
                  <c:v>21.810000000000031</c:v>
                </c:pt>
                <c:pt idx="44">
                  <c:v>22.73</c:v>
                </c:pt>
                <c:pt idx="45">
                  <c:v>24.25</c:v>
                </c:pt>
                <c:pt idx="46">
                  <c:v>26.7</c:v>
                </c:pt>
                <c:pt idx="47">
                  <c:v>27.310000000000031</c:v>
                </c:pt>
                <c:pt idx="48">
                  <c:v>26.19</c:v>
                </c:pt>
                <c:pt idx="49">
                  <c:v>18.649999999999999</c:v>
                </c:pt>
                <c:pt idx="50">
                  <c:v>0</c:v>
                </c:pt>
                <c:pt idx="51">
                  <c:v>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36psi</c:v>
                </c:pt>
              </c:strCache>
            </c:strRef>
          </c:tx>
          <c:xVal>
            <c:strRef>
              <c:f>Sheet1!$B$1:$BE$1</c:f>
              <c:strCache>
                <c:ptCount val="5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</c:strCache>
            </c:strRef>
          </c:xVal>
          <c:yVal>
            <c:numRef>
              <c:f>Sheet1!$B$4:$BE$4</c:f>
              <c:numCache>
                <c:formatCode>General</c:formatCode>
                <c:ptCount val="5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11.63</c:v>
                </c:pt>
                <c:pt idx="8">
                  <c:v>13.56</c:v>
                </c:pt>
                <c:pt idx="9">
                  <c:v>16.110000000000031</c:v>
                </c:pt>
                <c:pt idx="10">
                  <c:v>19.16</c:v>
                </c:pt>
                <c:pt idx="11">
                  <c:v>21.3</c:v>
                </c:pt>
                <c:pt idx="12">
                  <c:v>23.85</c:v>
                </c:pt>
                <c:pt idx="13">
                  <c:v>25.27</c:v>
                </c:pt>
                <c:pt idx="14">
                  <c:v>25.58</c:v>
                </c:pt>
                <c:pt idx="15">
                  <c:v>25.27</c:v>
                </c:pt>
                <c:pt idx="16">
                  <c:v>25.979999999999986</c:v>
                </c:pt>
                <c:pt idx="17">
                  <c:v>26.09</c:v>
                </c:pt>
                <c:pt idx="18">
                  <c:v>27.21</c:v>
                </c:pt>
                <c:pt idx="19">
                  <c:v>28.02</c:v>
                </c:pt>
                <c:pt idx="20">
                  <c:v>28.32</c:v>
                </c:pt>
                <c:pt idx="21">
                  <c:v>29.08</c:v>
                </c:pt>
                <c:pt idx="22">
                  <c:v>29.08</c:v>
                </c:pt>
                <c:pt idx="23">
                  <c:v>29.69</c:v>
                </c:pt>
                <c:pt idx="24">
                  <c:v>28.37</c:v>
                </c:pt>
                <c:pt idx="25">
                  <c:v>28.73</c:v>
                </c:pt>
                <c:pt idx="26">
                  <c:v>29.34</c:v>
                </c:pt>
                <c:pt idx="27">
                  <c:v>29.959999999999987</c:v>
                </c:pt>
                <c:pt idx="28">
                  <c:v>30.67</c:v>
                </c:pt>
                <c:pt idx="29">
                  <c:v>28.53</c:v>
                </c:pt>
                <c:pt idx="30">
                  <c:v>29.14</c:v>
                </c:pt>
                <c:pt idx="31">
                  <c:v>28.73</c:v>
                </c:pt>
                <c:pt idx="32">
                  <c:v>30.06</c:v>
                </c:pt>
                <c:pt idx="33">
                  <c:v>29.85</c:v>
                </c:pt>
                <c:pt idx="34">
                  <c:v>31.279999999999987</c:v>
                </c:pt>
                <c:pt idx="35">
                  <c:v>31</c:v>
                </c:pt>
                <c:pt idx="36">
                  <c:v>31.5</c:v>
                </c:pt>
                <c:pt idx="37">
                  <c:v>31.479999999999986</c:v>
                </c:pt>
                <c:pt idx="38">
                  <c:v>29.04</c:v>
                </c:pt>
                <c:pt idx="39">
                  <c:v>29.04</c:v>
                </c:pt>
                <c:pt idx="40">
                  <c:v>28.43</c:v>
                </c:pt>
                <c:pt idx="41">
                  <c:v>28.12</c:v>
                </c:pt>
                <c:pt idx="42">
                  <c:v>26.64</c:v>
                </c:pt>
                <c:pt idx="43">
                  <c:v>25.93</c:v>
                </c:pt>
                <c:pt idx="44">
                  <c:v>22.89</c:v>
                </c:pt>
                <c:pt idx="45">
                  <c:v>20.350000000000001</c:v>
                </c:pt>
                <c:pt idx="46">
                  <c:v>18.420000000000002</c:v>
                </c:pt>
                <c:pt idx="47">
                  <c:v>14.26</c:v>
                </c:pt>
                <c:pt idx="48">
                  <c:v>11.21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</c:numCache>
            </c:numRef>
          </c:yVal>
          <c:smooth val="1"/>
        </c:ser>
        <c:axId val="92109824"/>
        <c:axId val="92120192"/>
      </c:scatterChart>
      <c:valAx>
        <c:axId val="921098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Contact patch width (mm)</a:t>
                </a:r>
              </a:p>
            </c:rich>
          </c:tx>
          <c:layout/>
        </c:title>
        <c:numFmt formatCode="General" sourceLinked="1"/>
        <c:tickLblPos val="nextTo"/>
        <c:txPr>
          <a:bodyPr rot="0" vert="horz"/>
          <a:lstStyle/>
          <a:p>
            <a:pPr>
              <a:defRPr sz="1098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92120192"/>
        <c:crosses val="autoZero"/>
        <c:crossBetween val="midCat"/>
      </c:valAx>
      <c:valAx>
        <c:axId val="92120192"/>
        <c:scaling>
          <c:orientation val="minMax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Contact pressure (psi)</a:t>
                </a:r>
              </a:p>
            </c:rich>
          </c:tx>
          <c:layout/>
        </c:title>
        <c:numFmt formatCode="General" sourceLinked="1"/>
        <c:tickLblPos val="nextTo"/>
        <c:crossAx val="92109824"/>
        <c:crosses val="autoZero"/>
        <c:crossBetween val="midCat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80743982494529543"/>
          <c:y val="0.35185185185185264"/>
          <c:w val="0.1728665207877462"/>
          <c:h val="0.27407407407407491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098" b="0">
          <a:latin typeface="Times New Roman" pitchFamily="18" charset="0"/>
          <a:cs typeface="Times New Roman" pitchFamily="18" charset="0"/>
        </a:defRPr>
      </a:pPr>
      <a:endParaRPr lang="en-US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Electronic Tendering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B1A8FBE-61B7-4119-970D-B60DA9B04A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F86DB7A-5CAD-4221-B097-09707177A2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62BD2-CE1F-4080-A755-DF5E6B5347DF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eb-logo-08-whit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42875"/>
            <a:ext cx="25050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F649C-F266-4659-B013-C69FC7169894}" type="datetimeFigureOut">
              <a:rPr lang="en-US"/>
              <a:pPr>
                <a:defRPr/>
              </a:pPr>
              <a:t>5/17/2011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BCE8-27F8-41DB-9DC3-B7DAC82FC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1056E-C828-4E55-8B40-A7E8807820A6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D2F0-F85C-4BCF-9461-257F460053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E300F-1EC4-4892-A845-3AECD89A3175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23E1F-1644-4FB3-B5D3-A8FAB49FB4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A0091-FB21-4280-9648-09260E2D9125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D29EB-5E60-47FE-8C1B-3EAFA8F953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91604-9312-4405-8A2A-09A27A863F3D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EA3ED-4CE5-4271-A74B-9CCD274FFF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EE8BB-6D7B-42CA-B474-8A4A6C478CA5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FCCED-D17C-40E7-89F7-010E66563B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2C68A-763C-45B7-87A1-1CBBF4D05E81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1CD6-754C-4701-A939-7392BA3147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E9152-1202-48E4-8DBD-9699EC180013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6BCF3-FD95-47E6-84FF-40BEDEFED4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F5E26-BAA7-409E-81C2-E2969249A0AC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52E78-945A-4EE5-ADBD-1768D8A352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7DFBE-0F36-45AF-871E-0F258F611E01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BDC29-7F8B-43D6-83E7-CA86F50685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7313-83A4-4AA7-A2EB-9E163CD5E32C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59781-8B43-49A3-BD28-15A95F9FF4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AFB3F-D9B6-4449-85D5-29B3C2ECA6B4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9A532-74FF-4E7B-958C-49A9FC5E93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27026_UU_Powerpoint 3.jpg                                      00196EBE&#10;Render03HD                     C214EF1A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91582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078163"/>
            <a:ext cx="7772400" cy="1143000"/>
          </a:xfrm>
        </p:spPr>
        <p:txBody>
          <a:bodyPr anchor="ctr"/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79450" y="4030663"/>
            <a:ext cx="7775575" cy="1250950"/>
          </a:xfrm>
        </p:spPr>
        <p:txBody>
          <a:bodyPr/>
          <a:lstStyle>
            <a:lvl1pPr marL="0" indent="0" algn="ctr">
              <a:buFont typeface="Wingdings" charset="2"/>
              <a:buNone/>
              <a:defRPr sz="30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1275" y="2162175"/>
            <a:ext cx="3495675" cy="2909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350" y="2162175"/>
            <a:ext cx="3497263" cy="2909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2263" y="1392238"/>
            <a:ext cx="1785937" cy="3679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1275" y="1392238"/>
            <a:ext cx="5208588" cy="3679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globewatermark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97088" y="152400"/>
            <a:ext cx="49498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4" descr="area-all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65775" y="0"/>
            <a:ext cx="3578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5" descr="uulogo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3006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6" descr="topspacer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71800" y="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0" y="6324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4FE454-CAB2-4264-8FB3-2DD452499E57}" type="datetimeFigureOut">
              <a:rPr lang="en-US"/>
              <a:pPr>
                <a:defRPr/>
              </a:pPr>
              <a:t>5/17/2011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5403B0-F20D-4D58-84D6-E257471538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27026_UU_Powerpoint 3.jpg                                      00196EBE&#10;Render03HD                     C214EF1A: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6350" y="0"/>
            <a:ext cx="91582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1275" y="2162175"/>
            <a:ext cx="7145338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1392238"/>
            <a:ext cx="71374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9pPr>
    </p:titleStyle>
    <p:bodyStyle>
      <a:lvl1pPr marL="284163" indent="-284163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charset="2"/>
        <a:buChar char="§"/>
        <a:defRPr sz="2400">
          <a:solidFill>
            <a:srgbClr val="002B65"/>
          </a:solidFill>
          <a:latin typeface="+mn-lt"/>
          <a:ea typeface="+mn-ea"/>
          <a:cs typeface="+mn-cs"/>
        </a:defRPr>
      </a:lvl1pPr>
      <a:lvl2pPr marL="474663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charset="2"/>
        <a:defRPr sz="2400">
          <a:solidFill>
            <a:srgbClr val="002B65"/>
          </a:solidFill>
          <a:latin typeface="+mn-lt"/>
        </a:defRPr>
      </a:lvl2pPr>
      <a:lvl3pPr marL="1536700" indent="-200025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charset="2"/>
        <a:defRPr sz="2400">
          <a:solidFill>
            <a:srgbClr val="002B65"/>
          </a:solidFill>
          <a:latin typeface="+mn-lt"/>
        </a:defRPr>
      </a:lvl3pPr>
      <a:lvl4pPr marL="1914525" indent="-187325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charset="2"/>
        <a:defRPr sz="2400">
          <a:solidFill>
            <a:srgbClr val="002B65"/>
          </a:solidFill>
          <a:latin typeface="+mn-lt"/>
        </a:defRPr>
      </a:lvl4pPr>
      <a:lvl5pPr marL="2293938" indent="-188913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charset="2"/>
        <a:defRPr sz="2400">
          <a:solidFill>
            <a:srgbClr val="002B65"/>
          </a:solidFill>
          <a:latin typeface="+mn-lt"/>
        </a:defRPr>
      </a:lvl5pPr>
      <a:lvl6pPr marL="2751138" indent="-188913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charset="2"/>
        <a:defRPr sz="2400">
          <a:solidFill>
            <a:srgbClr val="002B65"/>
          </a:solidFill>
          <a:latin typeface="+mn-lt"/>
        </a:defRPr>
      </a:lvl6pPr>
      <a:lvl7pPr marL="3208338" indent="-188913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charset="2"/>
        <a:defRPr sz="2400">
          <a:solidFill>
            <a:srgbClr val="002B65"/>
          </a:solidFill>
          <a:latin typeface="+mn-lt"/>
        </a:defRPr>
      </a:lvl7pPr>
      <a:lvl8pPr marL="3665538" indent="-188913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charset="2"/>
        <a:defRPr sz="2400">
          <a:solidFill>
            <a:srgbClr val="002B65"/>
          </a:solidFill>
          <a:latin typeface="+mn-lt"/>
        </a:defRPr>
      </a:lvl8pPr>
      <a:lvl9pPr marL="4122738" indent="-188913" algn="l" rtl="0" eaLnBrk="1" fontAlgn="base" hangingPunct="1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charset="2"/>
        <a:defRPr sz="2400">
          <a:solidFill>
            <a:srgbClr val="002B6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389512"/>
            <a:ext cx="8534400" cy="1447800"/>
          </a:xfrm>
          <a:solidFill>
            <a:srgbClr val="FFFFFF">
              <a:alpha val="0"/>
            </a:srgbClr>
          </a:solidFill>
          <a:ln w="34925" cap="rnd">
            <a:noFill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2800" b="1" cap="all" dirty="0" smtClean="0">
                <a:latin typeface="Arial" pitchFamily="34" charset="0"/>
                <a:cs typeface="Arial" pitchFamily="34" charset="0"/>
              </a:rPr>
              <a:t>Mapping interfacial stress distributions to digital surface micro-topography</a:t>
            </a:r>
            <a:r>
              <a:rPr lang="en-GB" sz="3600" b="1" cap="all" dirty="0" smtClean="0"/>
              <a:t/>
            </a:r>
            <a:br>
              <a:rPr lang="en-GB" sz="3600" b="1" cap="all" dirty="0" smtClean="0"/>
            </a:br>
            <a:endParaRPr lang="en-GB" sz="3600" b="1" dirty="0" smtClean="0">
              <a:latin typeface="Arial" charset="0"/>
            </a:endParaRPr>
          </a:p>
        </p:txBody>
      </p:sp>
      <p:sp>
        <p:nvSpPr>
          <p:cNvPr id="17410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  <a:noFill/>
        </p:spPr>
        <p:txBody>
          <a:bodyPr/>
          <a:lstStyle/>
          <a:p>
            <a:fld id="{D78064F4-50D2-4296-8918-5D7334660246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6" name="Rectangle 5"/>
          <p:cNvSpPr/>
          <p:nvPr/>
        </p:nvSpPr>
        <p:spPr>
          <a:xfrm>
            <a:off x="4419600" y="5410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AU" sz="1200" i="1" dirty="0" smtClean="0">
                <a:latin typeface="Arial" pitchFamily="34" charset="0"/>
                <a:cs typeface="Arial" pitchFamily="34" charset="0"/>
              </a:rPr>
              <a:t>Phillip Millar, University of Ulster, United Kingdom</a:t>
            </a:r>
            <a:endParaRPr lang="en-GB" sz="1200" i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AU" sz="1200" i="1" dirty="0" smtClean="0">
                <a:latin typeface="Arial" pitchFamily="34" charset="0"/>
                <a:cs typeface="Arial" pitchFamily="34" charset="0"/>
              </a:rPr>
              <a:t>David Woodward, University of Ulster, United Kingdom</a:t>
            </a:r>
            <a:endParaRPr lang="en-GB" sz="1200" i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AU" sz="1200" i="1" dirty="0" smtClean="0">
                <a:latin typeface="Arial" pitchFamily="34" charset="0"/>
                <a:cs typeface="Arial" pitchFamily="34" charset="0"/>
              </a:rPr>
              <a:t>Shaun </a:t>
            </a:r>
            <a:r>
              <a:rPr lang="en-AU" sz="1200" i="1" dirty="0" err="1" smtClean="0">
                <a:latin typeface="Arial" pitchFamily="34" charset="0"/>
                <a:cs typeface="Arial" pitchFamily="34" charset="0"/>
              </a:rPr>
              <a:t>Friel</a:t>
            </a:r>
            <a:r>
              <a:rPr lang="en-AU" sz="1200" i="1" dirty="0" smtClean="0">
                <a:latin typeface="Arial" pitchFamily="34" charset="0"/>
                <a:cs typeface="Arial" pitchFamily="34" charset="0"/>
              </a:rPr>
              <a:t>, University of Ulster, United Kingdom </a:t>
            </a:r>
            <a:endParaRPr lang="en-GB" sz="12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89500"/>
            <a:ext cx="8229600" cy="762000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Variation in Contact Profile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25A41C-D8F3-4B0C-A615-69E5AE6620F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graphicFrame>
        <p:nvGraphicFramePr>
          <p:cNvPr id="4" name="Object 13"/>
          <p:cNvGraphicFramePr/>
          <p:nvPr/>
        </p:nvGraphicFramePr>
        <p:xfrm>
          <a:off x="1447800" y="2027700"/>
          <a:ext cx="6324600" cy="396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255800"/>
            <a:ext cx="6019800" cy="792162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Development of Test Method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25A41C-D8F3-4B0C-A615-69E5AE6620F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00" y="2097975"/>
            <a:ext cx="5257800" cy="3352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91200" y="2034626"/>
            <a:ext cx="3124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Modified Wessex </a:t>
            </a: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Wheeltracker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Part worn GT Tyre</a:t>
            </a:r>
          </a:p>
          <a:p>
            <a:pPr algn="l">
              <a:buFont typeface="Arial" pitchFamily="34" charset="0"/>
              <a:buChar char="•"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XSensor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® Flexible pressure mat</a:t>
            </a:r>
          </a:p>
          <a:p>
            <a:pPr algn="l">
              <a:buFont typeface="Arial" pitchFamily="34" charset="0"/>
              <a:buChar char="•"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Interfacial membranes</a:t>
            </a:r>
          </a:p>
          <a:p>
            <a:pPr algn="l">
              <a:buFont typeface="Arial" pitchFamily="34" charset="0"/>
              <a:buChar char="•"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305mm X 305mm slabs asphalt surfacing materials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/>
          <p:cNvSpPr>
            <a:spLocks noGrp="1"/>
          </p:cNvSpPr>
          <p:nvPr>
            <p:ph sz="half" idx="1"/>
          </p:nvPr>
        </p:nvSpPr>
        <p:spPr>
          <a:xfrm>
            <a:off x="4648200" y="1600201"/>
            <a:ext cx="4038600" cy="3276600"/>
          </a:xfrm>
        </p:spPr>
        <p:txBody>
          <a:bodyPr/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Example composite contact pressure maps for (left to right) chipped HRA,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unchipped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HRA, 6mm SMA and 14mm SMA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25A41C-D8F3-4B0C-A615-69E5AE6620F6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3" cstate="print"/>
          <a:srcRect l="18285" t="20232" r="71951" b="16693"/>
          <a:stretch>
            <a:fillRect/>
          </a:stretch>
        </p:blipFill>
        <p:spPr bwMode="auto">
          <a:xfrm>
            <a:off x="0" y="9753600"/>
            <a:ext cx="1143000" cy="4648200"/>
          </a:xfrm>
          <a:prstGeom prst="rect">
            <a:avLst/>
          </a:prstGeom>
          <a:noFill/>
        </p:spPr>
      </p:pic>
      <p:pic>
        <p:nvPicPr>
          <p:cNvPr id="1025" name="Picture 4"/>
          <p:cNvPicPr>
            <a:picLocks noChangeAspect="1" noChangeArrowheads="1"/>
          </p:cNvPicPr>
          <p:nvPr/>
        </p:nvPicPr>
        <p:blipFill>
          <a:blip r:embed="rId4" cstate="print"/>
          <a:srcRect l="20413" t="23311" r="71274" b="12421"/>
          <a:stretch>
            <a:fillRect/>
          </a:stretch>
        </p:blipFill>
        <p:spPr bwMode="auto">
          <a:xfrm>
            <a:off x="0" y="14401800"/>
            <a:ext cx="962025" cy="464820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9050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rcRect l="18520" t="21959" r="72540" b="13422"/>
          <a:stretch>
            <a:fillRect/>
          </a:stretch>
        </p:blipFill>
        <p:spPr bwMode="auto">
          <a:xfrm>
            <a:off x="542650" y="1447800"/>
            <a:ext cx="90515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rcRect l="16841" t="27045" r="74300" b="12491"/>
          <a:stretch>
            <a:fillRect/>
          </a:stretch>
        </p:blipFill>
        <p:spPr bwMode="auto">
          <a:xfrm>
            <a:off x="1510155" y="1451750"/>
            <a:ext cx="1009503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rcRect l="18285" t="20232" r="71951" b="16693"/>
          <a:stretch>
            <a:fillRect/>
          </a:stretch>
        </p:blipFill>
        <p:spPr bwMode="auto">
          <a:xfrm>
            <a:off x="2598726" y="1453725"/>
            <a:ext cx="1053447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rcRect l="20413" t="23311" r="71274" b="12421"/>
          <a:stretch>
            <a:fillRect/>
          </a:stretch>
        </p:blipFill>
        <p:spPr bwMode="auto">
          <a:xfrm>
            <a:off x="3722862" y="1461150"/>
            <a:ext cx="962025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84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b="1" dirty="0" smtClean="0">
                <a:latin typeface="Arial" pitchFamily="34" charset="0"/>
                <a:cs typeface="Arial" pitchFamily="34" charset="0"/>
              </a:rPr>
              <a:t>Percentage contact area related to a glass surface of 100% for 6 asphalt surfaces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8412B3-FE0C-449A-9D9A-3F4EB96ABE1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351300"/>
            <a:ext cx="5681663" cy="3910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262943"/>
            <a:ext cx="6172200" cy="715962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Ortho Rectified Stereo Images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8412B3-FE0C-449A-9D9A-3F4EB96ABE1B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126" y="1952036"/>
            <a:ext cx="3804296" cy="1847850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422" y="4085636"/>
            <a:ext cx="3810000" cy="1981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 bwMode="auto">
          <a:xfrm>
            <a:off x="1876350" y="2466100"/>
            <a:ext cx="1219200" cy="11430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783086" y="4515572"/>
            <a:ext cx="1219200" cy="11430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 l="3526"/>
          <a:stretch>
            <a:fillRect/>
          </a:stretch>
        </p:blipFill>
        <p:spPr bwMode="auto">
          <a:xfrm>
            <a:off x="4724400" y="2237500"/>
            <a:ext cx="4267200" cy="2861945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 bwMode="auto">
          <a:xfrm>
            <a:off x="6493825" y="3087575"/>
            <a:ext cx="1295400" cy="5334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2200" y="1082880"/>
            <a:ext cx="8229600" cy="1143000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Mapping Pressure Distribution to Surface Topography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8412B3-FE0C-449A-9D9A-3F4EB96ABE1B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3" name="Picture 2" descr="Description: C:\Users\e61603\AppData\Local\Microsoft\Windows\Temporary Internet Files\Content.Outlook\3NJJ127C\Hillshade Snap.jpg"/>
          <p:cNvPicPr/>
          <p:nvPr/>
        </p:nvPicPr>
        <p:blipFill>
          <a:blip r:embed="rId3" cstate="print"/>
          <a:srcRect l="24222" t="18962" r="7841" b="16672"/>
          <a:stretch>
            <a:fillRect/>
          </a:stretch>
        </p:blipFill>
        <p:spPr bwMode="auto">
          <a:xfrm>
            <a:off x="612559" y="2206400"/>
            <a:ext cx="3654641" cy="175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 cstate="print"/>
          <a:srcRect l="12352" t="30885" r="63036" b="29695"/>
          <a:stretch>
            <a:fillRect/>
          </a:stretch>
        </p:blipFill>
        <p:spPr bwMode="auto">
          <a:xfrm>
            <a:off x="609601" y="4416200"/>
            <a:ext cx="3657600" cy="176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escription: C:\Users\e61603\AppData\Local\Microsoft\Windows\Temporary Internet Files\Content.Outlook\3NJJ127C\Hillshade Stress Snap.jpg"/>
          <p:cNvPicPr/>
          <p:nvPr/>
        </p:nvPicPr>
        <p:blipFill>
          <a:blip r:embed="rId5" cstate="print"/>
          <a:srcRect l="23207" r="7620"/>
          <a:stretch>
            <a:fillRect/>
          </a:stretch>
        </p:blipFill>
        <p:spPr bwMode="auto">
          <a:xfrm>
            <a:off x="5334000" y="3044600"/>
            <a:ext cx="3505200" cy="180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 bwMode="auto">
          <a:xfrm>
            <a:off x="3794080" y="4032928"/>
            <a:ext cx="1371600" cy="304800"/>
          </a:xfrm>
          <a:prstGeom prst="rightArrow">
            <a:avLst>
              <a:gd name="adj1" fmla="val 50000"/>
              <a:gd name="adj2" fmla="val 130597"/>
            </a:avLst>
          </a:prstGeom>
          <a:gradFill flip="none" rotWithShape="1">
            <a:gsLst>
              <a:gs pos="0">
                <a:srgbClr val="FF0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8412B3-FE0C-449A-9D9A-3F4EB96ABE1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915192" y="3852716"/>
            <a:ext cx="3809208" cy="230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87121" y="1205052"/>
            <a:ext cx="3837280" cy="269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76800" y="1382475"/>
            <a:ext cx="358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smtClean="0">
                <a:latin typeface="Arial" pitchFamily="34" charset="0"/>
                <a:cs typeface="Arial" pitchFamily="34" charset="0"/>
              </a:rPr>
              <a:t>Significantly locally elevated pressure distribution associated with even slight variation in surface topography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8412B3-FE0C-449A-9D9A-3F4EB96ABE1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6" name="Picture 5" descr="G:\GIS Projects\Road_Markings\Image_Files\IMG_7541_Grey.jpg"/>
          <p:cNvPicPr>
            <a:picLocks noChangeAspect="1" noChangeArrowheads="1"/>
          </p:cNvPicPr>
          <p:nvPr/>
        </p:nvPicPr>
        <p:blipFill>
          <a:blip r:embed="rId2" cstate="print"/>
          <a:srcRect t="8395" r="2489" b="44828"/>
          <a:stretch>
            <a:fillRect/>
          </a:stretch>
        </p:blipFill>
        <p:spPr bwMode="auto">
          <a:xfrm>
            <a:off x="1141886" y="1310398"/>
            <a:ext cx="6565728" cy="4724400"/>
          </a:xfrm>
          <a:prstGeom prst="rect">
            <a:avLst/>
          </a:prstGeom>
          <a:noFill/>
        </p:spPr>
      </p:pic>
      <p:pic>
        <p:nvPicPr>
          <p:cNvPr id="7" name="Picture 6" descr="G:\GIS Projects\Road_Markings\3Dpix\GIS11.jpg"/>
          <p:cNvPicPr>
            <a:picLocks noChangeAspect="1" noChangeArrowheads="1"/>
          </p:cNvPicPr>
          <p:nvPr/>
        </p:nvPicPr>
        <p:blipFill>
          <a:blip r:embed="rId3" cstate="print"/>
          <a:srcRect l="19033" t="8851" r="24514" b="13479"/>
          <a:stretch>
            <a:fillRect/>
          </a:stretch>
        </p:blipFill>
        <p:spPr bwMode="auto">
          <a:xfrm rot="16620000">
            <a:off x="2519842" y="688394"/>
            <a:ext cx="3662607" cy="5400586"/>
          </a:xfrm>
          <a:prstGeom prst="rect">
            <a:avLst/>
          </a:prstGeom>
          <a:noFill/>
        </p:spPr>
      </p:pic>
      <p:pic>
        <p:nvPicPr>
          <p:cNvPr id="8" name="Picture 7" descr="GIS10.jpg"/>
          <p:cNvPicPr>
            <a:picLocks noChangeAspect="1"/>
          </p:cNvPicPr>
          <p:nvPr/>
        </p:nvPicPr>
        <p:blipFill>
          <a:blip r:embed="rId4" cstate="print"/>
          <a:srcRect l="24606" t="9547" r="16905" b="13194"/>
          <a:stretch>
            <a:fillRect/>
          </a:stretch>
        </p:blipFill>
        <p:spPr>
          <a:xfrm rot="16500000">
            <a:off x="2504335" y="632322"/>
            <a:ext cx="3614722" cy="5280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30125"/>
            <a:ext cx="2743200" cy="715962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Conclusions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35825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Methodology successfully maps interfacial stress to surface micro-topography.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New method of measuring static and dynamic contact patch phenomena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Combined interfacial stress and TIN mesh offers significantly greater insight to tyre/surface interaction.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Rapid drop in stress suggestive of tyre draping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Significant variation in contact area for different surface materials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Significantly elevated stress  for even modest variation in contact topography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Significantly elevated stress around surface defects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8412B3-FE0C-449A-9D9A-3F4EB96ABE1B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075" y="1148925"/>
            <a:ext cx="2895600" cy="792162"/>
          </a:xfrm>
        </p:spPr>
        <p:txBody>
          <a:bodyPr/>
          <a:lstStyle/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Summary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25" y="2162175"/>
            <a:ext cx="7145338" cy="1800225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Combination of tyre draping, local stressing, entrapped water and hydraulic pressures lead to selective weakening of asphalt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surfacings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and offers better understanding of long term durability.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B3CBC5-CA67-48B2-B5F6-FCC1B895FD9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3276600" cy="792162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Fundamentally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Performance of a surfacing material is greater than the sum of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the characteristics of its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parts</a:t>
            </a:r>
          </a:p>
          <a:p>
            <a:pPr algn="r">
              <a:buNone/>
            </a:pPr>
            <a:endParaRPr lang="en-GB" sz="28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Meaningful evaluation of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performance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based on the estimation of a single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geometry?</a:t>
            </a:r>
          </a:p>
          <a:p>
            <a:endParaRPr lang="en-GB" sz="28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Holistic relationship between the many variables is very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difficult (historically) to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evaluate and predict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25A41C-D8F3-4B0C-A615-69E5AE6620F6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9700" y="1189500"/>
            <a:ext cx="4038600" cy="792162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The Grand Tour (1)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B3CBC5-CA67-48B2-B5F6-FCC1B895FD95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200" y="1946550"/>
            <a:ext cx="6934199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2675"/>
            <a:ext cx="2743200" cy="1096962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Hard Work!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25A41C-D8F3-4B0C-A615-69E5AE6620F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4" name="Picture 3" descr="D:\DWoodward\Images\Turin conference images\IMG_57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56292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e246886\My Documents\Acess master Folder\Survey_Engineering Projects\Woodward\The European Grand Tour\All Samples\Sample 17_12_07_09\IMG_5839.JPG"/>
          <p:cNvPicPr/>
          <p:nvPr/>
        </p:nvPicPr>
        <p:blipFill>
          <a:blip r:embed="rId3" cstate="print"/>
          <a:srcRect l="11218" t="11779" r="29487" b="15625"/>
          <a:stretch>
            <a:fillRect/>
          </a:stretch>
        </p:blipFill>
        <p:spPr bwMode="auto">
          <a:xfrm>
            <a:off x="4953000" y="1905000"/>
            <a:ext cx="3767137" cy="342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25" y="1243925"/>
            <a:ext cx="6172200" cy="715962"/>
          </a:xfrm>
        </p:spPr>
        <p:txBody>
          <a:bodyPr/>
          <a:lstStyle/>
          <a:p>
            <a:pPr algn="l"/>
            <a:r>
              <a:rPr lang="en-GB" sz="3200" dirty="0" smtClean="0">
                <a:latin typeface="Arial" pitchFamily="34" charset="0"/>
                <a:cs typeface="Arial" pitchFamily="34" charset="0"/>
              </a:rPr>
              <a:t>Some Benefits of 3D Approach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150" y="2162175"/>
            <a:ext cx="7145338" cy="2909888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Rapid data capture at source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Theoretically unlimited number of profiles in any direction or orientation facilitating assessment of:</a:t>
            </a:r>
          </a:p>
          <a:p>
            <a:pPr lvl="1"/>
            <a:r>
              <a:rPr lang="en-GB" dirty="0" smtClean="0">
                <a:latin typeface="Arial" pitchFamily="34" charset="0"/>
                <a:cs typeface="Arial" pitchFamily="34" charset="0"/>
              </a:rPr>
              <a:t>Deformation</a:t>
            </a:r>
          </a:p>
          <a:p>
            <a:pPr lvl="1"/>
            <a:r>
              <a:rPr lang="en-GB" dirty="0" smtClean="0">
                <a:latin typeface="Arial" pitchFamily="34" charset="0"/>
                <a:cs typeface="Arial" pitchFamily="34" charset="0"/>
              </a:rPr>
              <a:t>Wear </a:t>
            </a:r>
          </a:p>
          <a:p>
            <a:pPr lvl="1"/>
            <a:r>
              <a:rPr lang="en-GB" dirty="0" smtClean="0">
                <a:latin typeface="Arial" pitchFamily="34" charset="0"/>
                <a:cs typeface="Arial" pitchFamily="34" charset="0"/>
              </a:rPr>
              <a:t>Polishing</a:t>
            </a:r>
          </a:p>
          <a:p>
            <a:pPr lvl="1"/>
            <a:r>
              <a:rPr lang="en-GB" dirty="0" smtClean="0">
                <a:latin typeface="Arial" pitchFamily="34" charset="0"/>
                <a:cs typeface="Arial" pitchFamily="34" charset="0"/>
              </a:rPr>
              <a:t>Volumetric loss</a:t>
            </a:r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1113300"/>
            <a:ext cx="8229600" cy="685800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Processing Hierarchy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25A41C-D8F3-4B0C-A615-69E5AE6620F6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l="5691" t="5119"/>
          <a:stretch>
            <a:fillRect/>
          </a:stretch>
        </p:blipFill>
        <p:spPr bwMode="auto">
          <a:xfrm>
            <a:off x="3275412" y="1995800"/>
            <a:ext cx="2406365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l="9091" r="2922" b="2292"/>
          <a:stretch>
            <a:fillRect/>
          </a:stretch>
        </p:blipFill>
        <p:spPr bwMode="auto">
          <a:xfrm>
            <a:off x="6356405" y="1981032"/>
            <a:ext cx="2406365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11906" y="2012224"/>
            <a:ext cx="2405319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 bwMode="auto">
          <a:xfrm>
            <a:off x="2622604" y="3083088"/>
            <a:ext cx="648000" cy="228600"/>
          </a:xfrm>
          <a:prstGeom prst="rightArrow">
            <a:avLst>
              <a:gd name="adj1" fmla="val 50000"/>
              <a:gd name="adj2" fmla="val 156087"/>
            </a:avLst>
          </a:prstGeom>
          <a:gradFill flip="none" rotWithShape="1">
            <a:gsLst>
              <a:gs pos="0">
                <a:srgbClr val="C00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693021" y="3092370"/>
            <a:ext cx="648000" cy="228600"/>
          </a:xfrm>
          <a:prstGeom prst="rightArrow">
            <a:avLst>
              <a:gd name="adj1" fmla="val 50000"/>
              <a:gd name="adj2" fmla="val 156087"/>
            </a:avLst>
          </a:prstGeom>
          <a:gradFill flip="none" rotWithShape="1">
            <a:gsLst>
              <a:gs pos="0">
                <a:srgbClr val="C00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9995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Arial" pitchFamily="34" charset="0"/>
                <a:cs typeface="Arial" pitchFamily="34" charset="0"/>
              </a:rPr>
              <a:t>Ortho-rectified Stereo Image Pair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4952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Arial" pitchFamily="34" charset="0"/>
                <a:cs typeface="Arial" pitchFamily="34" charset="0"/>
              </a:rPr>
              <a:t>Depth banded model with raster overlay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497575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Arial" pitchFamily="34" charset="0"/>
                <a:cs typeface="Arial" pitchFamily="34" charset="0"/>
              </a:rPr>
              <a:t>Depth banded and contoured 3D model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34700" y="1235025"/>
            <a:ext cx="4648200" cy="669975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Depth Banded Models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25A41C-D8F3-4B0C-A615-69E5AE6620F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20825"/>
            <a:ext cx="4419600" cy="3857625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9800"/>
            <a:ext cx="4495800" cy="3899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3000"/>
          </a:blip>
          <a:srcRect/>
          <a:stretch>
            <a:fillRect/>
          </a:stretch>
        </p:blipFill>
        <p:spPr bwMode="auto">
          <a:xfrm>
            <a:off x="4038600" y="2454225"/>
            <a:ext cx="4925846" cy="236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/>
          <p:nvPr/>
        </p:nvPicPr>
        <p:blipFill>
          <a:blip r:embed="rId5" cstate="print"/>
          <a:srcRect t="7317" r="8072"/>
          <a:stretch>
            <a:fillRect/>
          </a:stretch>
        </p:blipFill>
        <p:spPr bwMode="auto">
          <a:xfrm>
            <a:off x="1371600" y="1387425"/>
            <a:ext cx="2209800" cy="200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e246886\My Documents\ImageMaster Projects\The European Grand Tour\All Samples\Sample 2_28_06_09\IMG_5446.JPG"/>
          <p:cNvPicPr/>
          <p:nvPr/>
        </p:nvPicPr>
        <p:blipFill>
          <a:blip r:embed="rId6" cstate="print"/>
          <a:srcRect l="55090" t="28700" r="12575" b="26127"/>
          <a:stretch>
            <a:fillRect/>
          </a:stretch>
        </p:blipFill>
        <p:spPr bwMode="auto">
          <a:xfrm rot="16200000">
            <a:off x="1485900" y="3711525"/>
            <a:ext cx="1981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2743200" y="2301825"/>
            <a:ext cx="990600" cy="83820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764975" y="4615475"/>
            <a:ext cx="990600" cy="83820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176650" y="2715475"/>
            <a:ext cx="1388300" cy="83820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33800" y="2835225"/>
            <a:ext cx="3505200" cy="152400"/>
          </a:xfrm>
          <a:prstGeom prst="line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11" idx="6"/>
            <a:endCxn id="12" idx="3"/>
          </p:cNvCxnSpPr>
          <p:nvPr/>
        </p:nvCxnSpPr>
        <p:spPr bwMode="auto">
          <a:xfrm flipV="1">
            <a:off x="3755575" y="3430924"/>
            <a:ext cx="3624387" cy="1603651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6625" y="1270650"/>
            <a:ext cx="6400800" cy="838200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Limitations of  Single Geometry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25A41C-D8F3-4B0C-A615-69E5AE6620F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graphicFrame>
        <p:nvGraphicFramePr>
          <p:cNvPr id="4" name="Chart 3"/>
          <p:cNvGraphicFramePr/>
          <p:nvPr/>
        </p:nvGraphicFramePr>
        <p:xfrm>
          <a:off x="990600" y="2057400"/>
          <a:ext cx="6091238" cy="3776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 l="13213" t="20247" r="68134" b="45146"/>
          <a:stretch>
            <a:fillRect/>
          </a:stretch>
        </p:blipFill>
        <p:spPr bwMode="auto">
          <a:xfrm>
            <a:off x="762000" y="1873325"/>
            <a:ext cx="3429000" cy="204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196425"/>
            <a:ext cx="8229600" cy="1143000"/>
          </a:xfrm>
        </p:spPr>
        <p:txBody>
          <a:bodyPr/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Interfacial Stress Mapping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28412B3-FE0C-449A-9D9A-3F4EB96ABE1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 l="11282" t="32765" r="71794" b="30376"/>
          <a:stretch>
            <a:fillRect/>
          </a:stretch>
        </p:blipFill>
        <p:spPr bwMode="auto">
          <a:xfrm>
            <a:off x="5105400" y="1873325"/>
            <a:ext cx="3124200" cy="209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 cstate="print"/>
          <a:srcRect l="12669" t="22867" r="69658" b="21501"/>
          <a:stretch>
            <a:fillRect/>
          </a:stretch>
        </p:blipFill>
        <p:spPr bwMode="auto">
          <a:xfrm>
            <a:off x="2590801" y="3778325"/>
            <a:ext cx="2743199" cy="227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rd electronic Tendering2">
  <a:themeElements>
    <a:clrScheme name="1_drd electronic Tendering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rd electronic Tendering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rd electronic Tendering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rd electronic Tendering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rd electronic Tendering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rd electronic Tendering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rd electronic Tendering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rd electronic Tendering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rd electronic Tendering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7512</TotalTime>
  <Words>371</Words>
  <Application>Microsoft Office PowerPoint</Application>
  <PresentationFormat>On-screen Show (4:3)</PresentationFormat>
  <Paragraphs>76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1_drd electronic Tendering2</vt:lpstr>
      <vt:lpstr>1_Custom Design</vt:lpstr>
      <vt:lpstr>Blank Presentation</vt:lpstr>
      <vt:lpstr>Mapping interfacial stress distributions to digital surface micro-topography </vt:lpstr>
      <vt:lpstr>Fundamentally</vt:lpstr>
      <vt:lpstr>The Grand Tour (1)</vt:lpstr>
      <vt:lpstr>Hard Work!</vt:lpstr>
      <vt:lpstr>Some Benefits of 3D Approach</vt:lpstr>
      <vt:lpstr>Processing Hierarchy</vt:lpstr>
      <vt:lpstr>Depth Banded Models</vt:lpstr>
      <vt:lpstr>Limitations of  Single Geometry</vt:lpstr>
      <vt:lpstr>Interfacial Stress Mapping</vt:lpstr>
      <vt:lpstr>Variation in Contact Profile</vt:lpstr>
      <vt:lpstr>Development of Test Method</vt:lpstr>
      <vt:lpstr>Slide 12</vt:lpstr>
      <vt:lpstr>Percentage contact area related to a glass surface of 100% for 6 asphalt surfaces </vt:lpstr>
      <vt:lpstr>Ortho Rectified Stereo Images</vt:lpstr>
      <vt:lpstr>Mapping Pressure Distribution to Surface Topography</vt:lpstr>
      <vt:lpstr>Slide 16</vt:lpstr>
      <vt:lpstr>Slide 17</vt:lpstr>
      <vt:lpstr>Conclusions</vt:lpstr>
      <vt:lpstr>Summary</vt:lpstr>
    </vt:vector>
  </TitlesOfParts>
  <Company>UUJ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</dc:title>
  <dc:subject>An Analysis of the Perceptions of Induction as Expressed by First Year Civil Engineering Undergraduates</dc:subject>
  <dc:creator>Robert Eadie</dc:creator>
  <dc:description>Paper Slides for AISBEE Conference</dc:description>
  <cp:lastModifiedBy>Bat Man</cp:lastModifiedBy>
  <cp:revision>683</cp:revision>
  <dcterms:created xsi:type="dcterms:W3CDTF">2002-09-25T14:11:19Z</dcterms:created>
  <dcterms:modified xsi:type="dcterms:W3CDTF">2011-05-17T23:47:51Z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/>
  </property>
  <property fmtid="{D5CDD505-2E9C-101B-9397-08002B2CF9AE}" pid="8" name="HomePage">
    <vt:lpwstr>rdsclarweb1</vt:lpwstr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Y:\andrea</vt:lpwstr>
  </property>
</Properties>
</file>