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86" r:id="rId5"/>
    <p:sldId id="260" r:id="rId6"/>
    <p:sldId id="265" r:id="rId7"/>
    <p:sldId id="263" r:id="rId8"/>
    <p:sldId id="264" r:id="rId9"/>
    <p:sldId id="266" r:id="rId10"/>
    <p:sldId id="287" r:id="rId11"/>
    <p:sldId id="297" r:id="rId12"/>
    <p:sldId id="270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9144000" cy="6858000" type="screen4x3"/>
  <p:notesSz cx="67310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4F0AE"/>
    <a:srgbClr val="66FF33"/>
    <a:srgbClr val="AAA4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>
        <p:scale>
          <a:sx n="100" d="100"/>
          <a:sy n="100" d="100"/>
        </p:scale>
        <p:origin x="-208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14" y="-78"/>
      </p:cViewPr>
      <p:guideLst>
        <p:guide orient="horz" pos="3104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17442" cy="49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2000" y="3"/>
            <a:ext cx="2917442" cy="49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998"/>
            <a:ext cx="2917442" cy="49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2000" y="9360998"/>
            <a:ext cx="2917442" cy="49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3DB66C-87D5-445C-96B3-E50B8CA66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17442" cy="49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2000" y="3"/>
            <a:ext cx="2917442" cy="49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57" y="4682102"/>
            <a:ext cx="5384489" cy="443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998"/>
            <a:ext cx="2917442" cy="49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2000" y="9360998"/>
            <a:ext cx="2917442" cy="49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1B33FC-43CB-4D07-B2EA-D13A559D7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WDM curve2b.jpg                                                00212D7AMacintosh HD                   BF7E37DD:"/>
          <p:cNvPicPr>
            <a:picLocks noChangeAspect="1" noChangeArrowheads="1"/>
          </p:cNvPicPr>
          <p:nvPr userDrawn="1"/>
        </p:nvPicPr>
        <p:blipFill>
          <a:blip r:embed="rId2" cstate="print"/>
          <a:srcRect r="2538" b="12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06291-7CA6-49A1-9111-6CE0288DA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1619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714884"/>
            <a:ext cx="180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62198" y="6248400"/>
            <a:ext cx="4071966" cy="457200"/>
          </a:xfrm>
          <a:ln/>
        </p:spPr>
        <p:txBody>
          <a:bodyPr/>
          <a:lstStyle>
            <a:lvl1pPr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00100" y="607220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 smtClean="0"/>
              <a:t>W.D.M. Limited</a:t>
            </a:r>
          </a:p>
          <a:p>
            <a:pPr algn="ctr">
              <a:defRPr/>
            </a:pPr>
            <a:r>
              <a:rPr lang="en-US" sz="1200" dirty="0" smtClean="0"/>
              <a:t>North View, Staple Hill, Bristol BS16 4NX</a:t>
            </a:r>
          </a:p>
          <a:p>
            <a:pPr algn="ctr">
              <a:defRPr/>
            </a:pPr>
            <a:r>
              <a:rPr lang="en-US" sz="1200" dirty="0" smtClean="0"/>
              <a:t>Telephone: 01179 567223 Web:</a:t>
            </a:r>
            <a:r>
              <a:rPr lang="en-US" sz="1200" baseline="0" dirty="0" smtClean="0"/>
              <a:t> www.wdm.co.uk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9DC1E-2BEB-41EA-A940-454F4E17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C6E3D-9535-4ED2-B40F-E9EBB493E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B45A2-CB4D-4381-B9DE-C4748E950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BE0F8-3CBD-4246-BED9-7AB8D2179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28868"/>
            <a:ext cx="7772400" cy="36671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4B205-1A40-4242-AD5B-5158EB44F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274" y="1214422"/>
            <a:ext cx="46815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C2E8B-B7AC-4C1A-9DCE-82C4F813E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00306"/>
            <a:ext cx="3810000" cy="3595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3810000" cy="3595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2FD2-A729-4E5F-9185-33C9E52F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4357718" cy="92868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2643182"/>
            <a:ext cx="4040188" cy="34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92880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3181"/>
            <a:ext cx="4041775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A1F54-1A4F-47B3-AB1A-390A320ED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4FFC4-C79D-4AAA-9713-B3FBAEED9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0F091-61DF-4D67-A2F8-2C4F1CA59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3008313" cy="116205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43116"/>
            <a:ext cx="5111750" cy="39830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3008313" cy="3983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8A3E-5B9B-48CA-B865-5E2BB57AC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0634-2C0F-4565-9816-0B3C688B9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Ppt curve_new.jpg                                              0022D292Macintosh HD                   BF7E37DD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2460625"/>
          </a:xfrm>
          <a:prstGeom prst="rect">
            <a:avLst/>
          </a:prstGeom>
          <a:noFill/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1214422"/>
            <a:ext cx="46434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432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5E6382F-ECF7-4F6D-89B9-6473CCDB8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3528" y="571480"/>
            <a:ext cx="8496944" cy="1470025"/>
          </a:xfrm>
        </p:spPr>
        <p:txBody>
          <a:bodyPr/>
          <a:lstStyle/>
          <a:p>
            <a:r>
              <a:rPr lang="en-GB" dirty="0" smtClean="0"/>
              <a:t>IMPROVED LOCATIONAL ACCURACY OF SCRIM DATA USING GPS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28662" y="2143116"/>
            <a:ext cx="7143800" cy="1752600"/>
          </a:xfrm>
        </p:spPr>
        <p:txBody>
          <a:bodyPr/>
          <a:lstStyle/>
          <a:p>
            <a:pPr algn="l"/>
            <a:r>
              <a:rPr lang="en-GB" dirty="0" smtClean="0"/>
              <a:t>James Mitchell WDM Limited</a:t>
            </a:r>
          </a:p>
          <a:p>
            <a:pPr algn="l"/>
            <a:r>
              <a:rPr lang="en-GB" dirty="0" smtClean="0"/>
              <a:t>Philip Blagdon NZTA</a:t>
            </a:r>
          </a:p>
          <a:p>
            <a:pPr algn="l"/>
            <a:r>
              <a:rPr lang="en-GB" dirty="0" smtClean="0"/>
              <a:t>Chris Kennedy WDM Limited</a:t>
            </a:r>
          </a:p>
          <a:p>
            <a:pPr algn="l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>
            <a:off x="857224" y="3643314"/>
            <a:ext cx="7666933" cy="1000132"/>
            <a:chOff x="857224" y="3286124"/>
            <a:chExt cx="7666933" cy="1000132"/>
          </a:xfrm>
        </p:grpSpPr>
        <p:sp>
          <p:nvSpPr>
            <p:cNvPr id="5" name="Rectangle 4"/>
            <p:cNvSpPr/>
            <p:nvPr/>
          </p:nvSpPr>
          <p:spPr>
            <a:xfrm>
              <a:off x="857224" y="4143380"/>
              <a:ext cx="7572428" cy="14287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0100" y="3286124"/>
              <a:ext cx="753739" cy="86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6710" y="3286124"/>
              <a:ext cx="737447" cy="84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41"/>
          <p:cNvGrpSpPr/>
          <p:nvPr/>
        </p:nvGrpSpPr>
        <p:grpSpPr>
          <a:xfrm>
            <a:off x="1357290" y="4643446"/>
            <a:ext cx="1358116" cy="1000132"/>
            <a:chOff x="1357290" y="3857628"/>
            <a:chExt cx="1358116" cy="1000132"/>
          </a:xfrm>
        </p:grpSpPr>
        <p:grpSp>
          <p:nvGrpSpPr>
            <p:cNvPr id="4" name="Group 19"/>
            <p:cNvGrpSpPr/>
            <p:nvPr/>
          </p:nvGrpSpPr>
          <p:grpSpPr>
            <a:xfrm>
              <a:off x="1357290" y="3858422"/>
              <a:ext cx="1358116" cy="714380"/>
              <a:chOff x="1357290" y="3858422"/>
              <a:chExt cx="1358116" cy="71438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1357290" y="4500570"/>
                <a:ext cx="1357322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357422" y="4214818"/>
                <a:ext cx="714380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 rot="5400000">
              <a:off x="1000894" y="4214024"/>
              <a:ext cx="71438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785918" y="448842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10m</a:t>
              </a:r>
              <a:endParaRPr lang="en-GB" dirty="0"/>
            </a:p>
          </p:txBody>
        </p:sp>
      </p:grpSp>
      <p:grpSp>
        <p:nvGrpSpPr>
          <p:cNvPr id="6" name="Group 45"/>
          <p:cNvGrpSpPr/>
          <p:nvPr/>
        </p:nvGrpSpPr>
        <p:grpSpPr>
          <a:xfrm>
            <a:off x="6786578" y="4643446"/>
            <a:ext cx="1358116" cy="1012274"/>
            <a:chOff x="6785784" y="3857628"/>
            <a:chExt cx="1358116" cy="1012274"/>
          </a:xfrm>
        </p:grpSpPr>
        <p:grpSp>
          <p:nvGrpSpPr>
            <p:cNvPr id="7" name="Group 32"/>
            <p:cNvGrpSpPr/>
            <p:nvPr/>
          </p:nvGrpSpPr>
          <p:grpSpPr>
            <a:xfrm>
              <a:off x="6785784" y="3857628"/>
              <a:ext cx="1358116" cy="714380"/>
              <a:chOff x="1357290" y="3858422"/>
              <a:chExt cx="1358116" cy="714380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357290" y="4500570"/>
                <a:ext cx="1357322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2357422" y="4214818"/>
                <a:ext cx="714380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7143768" y="450057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10m</a:t>
              </a:r>
              <a:endParaRPr lang="en-GB" dirty="0"/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5429256" y="4643446"/>
            <a:ext cx="1358116" cy="1012274"/>
            <a:chOff x="5429256" y="3857628"/>
            <a:chExt cx="1358116" cy="1012274"/>
          </a:xfrm>
        </p:grpSpPr>
        <p:grpSp>
          <p:nvGrpSpPr>
            <p:cNvPr id="9" name="Group 23"/>
            <p:cNvGrpSpPr/>
            <p:nvPr/>
          </p:nvGrpSpPr>
          <p:grpSpPr>
            <a:xfrm>
              <a:off x="5429256" y="3857628"/>
              <a:ext cx="1358116" cy="714380"/>
              <a:chOff x="1357290" y="3858422"/>
              <a:chExt cx="1358116" cy="71438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1357290" y="4500570"/>
                <a:ext cx="1357322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2357422" y="4214818"/>
                <a:ext cx="714380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5786446" y="450057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10m</a:t>
              </a:r>
              <a:endParaRPr lang="en-GB" dirty="0"/>
            </a:p>
          </p:txBody>
        </p:sp>
      </p:grpSp>
      <p:grpSp>
        <p:nvGrpSpPr>
          <p:cNvPr id="10" name="Group 43"/>
          <p:cNvGrpSpPr/>
          <p:nvPr/>
        </p:nvGrpSpPr>
        <p:grpSpPr>
          <a:xfrm>
            <a:off x="4071934" y="4643446"/>
            <a:ext cx="1358116" cy="1012274"/>
            <a:chOff x="4071140" y="3857628"/>
            <a:chExt cx="1358116" cy="1012274"/>
          </a:xfrm>
        </p:grpSpPr>
        <p:grpSp>
          <p:nvGrpSpPr>
            <p:cNvPr id="11" name="Group 20"/>
            <p:cNvGrpSpPr/>
            <p:nvPr/>
          </p:nvGrpSpPr>
          <p:grpSpPr>
            <a:xfrm>
              <a:off x="4071140" y="3857628"/>
              <a:ext cx="1358116" cy="714380"/>
              <a:chOff x="1357290" y="3858422"/>
              <a:chExt cx="1358116" cy="71438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1357290" y="4500570"/>
                <a:ext cx="1357322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2357422" y="4214818"/>
                <a:ext cx="714380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4429124" y="450057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10m</a:t>
              </a:r>
              <a:endParaRPr lang="en-GB" dirty="0"/>
            </a:p>
          </p:txBody>
        </p:sp>
      </p:grpSp>
      <p:grpSp>
        <p:nvGrpSpPr>
          <p:cNvPr id="12" name="Group 42"/>
          <p:cNvGrpSpPr/>
          <p:nvPr/>
        </p:nvGrpSpPr>
        <p:grpSpPr>
          <a:xfrm>
            <a:off x="2714612" y="4643446"/>
            <a:ext cx="1358116" cy="1012274"/>
            <a:chOff x="2713818" y="3857628"/>
            <a:chExt cx="1358116" cy="1012274"/>
          </a:xfrm>
        </p:grpSpPr>
        <p:grpSp>
          <p:nvGrpSpPr>
            <p:cNvPr id="13" name="Group 26"/>
            <p:cNvGrpSpPr/>
            <p:nvPr/>
          </p:nvGrpSpPr>
          <p:grpSpPr>
            <a:xfrm>
              <a:off x="2713818" y="3857628"/>
              <a:ext cx="1358116" cy="714380"/>
              <a:chOff x="1357290" y="3858422"/>
              <a:chExt cx="1358116" cy="71438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1357290" y="4500570"/>
                <a:ext cx="1357322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2357422" y="4214818"/>
                <a:ext cx="714380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3071802" y="450057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10m</a:t>
              </a:r>
              <a:endParaRPr lang="en-GB" dirty="0"/>
            </a:p>
          </p:txBody>
        </p:sp>
      </p:grpSp>
      <p:grpSp>
        <p:nvGrpSpPr>
          <p:cNvPr id="14" name="Group 67"/>
          <p:cNvGrpSpPr/>
          <p:nvPr/>
        </p:nvGrpSpPr>
        <p:grpSpPr>
          <a:xfrm>
            <a:off x="1357290" y="1142984"/>
            <a:ext cx="6778463" cy="3380260"/>
            <a:chOff x="1376971" y="548805"/>
            <a:chExt cx="6778463" cy="33802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4214810" y="642918"/>
              <a:ext cx="1119188" cy="93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0" name="Straight Connector 49"/>
            <p:cNvCxnSpPr>
              <a:stCxn id="1028" idx="1"/>
              <a:endCxn id="1026" idx="0"/>
            </p:cNvCxnSpPr>
            <p:nvPr/>
          </p:nvCxnSpPr>
          <p:spPr>
            <a:xfrm rot="5400000">
              <a:off x="2088028" y="956936"/>
              <a:ext cx="1975321" cy="339743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028" idx="1"/>
            </p:cNvCxnSpPr>
            <p:nvPr/>
          </p:nvCxnSpPr>
          <p:spPr>
            <a:xfrm rot="5400000">
              <a:off x="2649692" y="1732914"/>
              <a:ext cx="2189635" cy="205979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028" idx="1"/>
            </p:cNvCxnSpPr>
            <p:nvPr/>
          </p:nvCxnSpPr>
          <p:spPr>
            <a:xfrm rot="5400000">
              <a:off x="3328353" y="2411575"/>
              <a:ext cx="2189635" cy="702471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028" idx="1"/>
            </p:cNvCxnSpPr>
            <p:nvPr/>
          </p:nvCxnSpPr>
          <p:spPr>
            <a:xfrm rot="16200000" flipH="1">
              <a:off x="3971294" y="2471103"/>
              <a:ext cx="2261073" cy="654851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028" idx="1"/>
            </p:cNvCxnSpPr>
            <p:nvPr/>
          </p:nvCxnSpPr>
          <p:spPr>
            <a:xfrm rot="16200000" flipH="1">
              <a:off x="4685674" y="1756723"/>
              <a:ext cx="2189635" cy="201217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028" idx="1"/>
              <a:endCxn id="1027" idx="0"/>
            </p:cNvCxnSpPr>
            <p:nvPr/>
          </p:nvCxnSpPr>
          <p:spPr>
            <a:xfrm rot="16200000" flipH="1">
              <a:off x="5477259" y="965138"/>
              <a:ext cx="1975321" cy="3381029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844824"/>
            <a:ext cx="8286808" cy="3667132"/>
          </a:xfrm>
        </p:spPr>
        <p:txBody>
          <a:bodyPr/>
          <a:lstStyle/>
          <a:p>
            <a:r>
              <a:rPr lang="en-GB" sz="2800" dirty="0" smtClean="0"/>
              <a:t>For subsequent surveys, data subdivided into 10m lengths by the baseline           co-ordinates.</a:t>
            </a:r>
          </a:p>
          <a:p>
            <a:r>
              <a:rPr lang="en-GB" sz="2800" dirty="0" smtClean="0"/>
              <a:t>Single carriageway roads, same baseline used for 2 directions so that data aligns across the carriageway.</a:t>
            </a:r>
          </a:p>
          <a:p>
            <a:r>
              <a:rPr lang="en-GB" sz="2800" dirty="0" smtClean="0"/>
              <a:t>Co-ordinates taken at the start of 10m section for increasing direction and end of 10m section for decreasing direction.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7253312" cy="1143000"/>
          </a:xfrm>
        </p:spPr>
        <p:txBody>
          <a:bodyPr/>
          <a:lstStyle/>
          <a:p>
            <a:pPr algn="l"/>
            <a:r>
              <a:rPr lang="en-GB" dirty="0" smtClean="0"/>
              <a:t>DSB Referencing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2060848"/>
          <a:ext cx="7772400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Verdana"/>
                          <a:ea typeface="Calibri"/>
                          <a:cs typeface="Times New Roman"/>
                        </a:rPr>
                        <a:t>NZTA NMA</a:t>
                      </a:r>
                      <a:endParaRPr lang="en-GB" sz="1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Verdana"/>
                          <a:ea typeface="Calibri"/>
                          <a:cs typeface="Times New Roman"/>
                        </a:rPr>
                        <a:t>Year 2 2008/09</a:t>
                      </a:r>
                      <a:endParaRPr lang="en-GB" sz="1800" dirty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Verdana"/>
                          <a:ea typeface="Calibri"/>
                          <a:cs typeface="Times New Roman"/>
                        </a:rPr>
                        <a:t>&gt; 2.5m</a:t>
                      </a:r>
                      <a:endParaRPr lang="en-GB" sz="1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Verdana"/>
                          <a:ea typeface="Calibri"/>
                          <a:cs typeface="Times New Roman"/>
                        </a:rPr>
                        <a:t>Year 3 2009/10</a:t>
                      </a:r>
                      <a:endParaRPr lang="en-GB" sz="1800" dirty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Verdana"/>
                          <a:ea typeface="Calibri"/>
                          <a:cs typeface="Times New Roman"/>
                        </a:rPr>
                        <a:t>&gt; 2.5m</a:t>
                      </a:r>
                      <a:endParaRPr lang="en-GB" sz="1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Verdana"/>
                          <a:ea typeface="Calibri"/>
                          <a:cs typeface="Times New Roman"/>
                        </a:rPr>
                        <a:t>Survey</a:t>
                      </a:r>
                      <a:endParaRPr lang="en-GB" sz="1800" dirty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Verdana"/>
                          <a:ea typeface="Calibri"/>
                          <a:cs typeface="Times New Roman"/>
                        </a:rPr>
                        <a:t>Length/km</a:t>
                      </a:r>
                      <a:endParaRPr lang="en-GB" sz="1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Calibri"/>
                          <a:cs typeface="Times New Roman"/>
                        </a:rPr>
                        <a:t>Napier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Calibri"/>
                          <a:cs typeface="Times New Roman"/>
                        </a:rPr>
                        <a:t>4.5%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1.8%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370.15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Gisborne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Calibri"/>
                          <a:cs typeface="Times New Roman"/>
                        </a:rPr>
                        <a:t>3.9%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Calibri"/>
                          <a:cs typeface="Times New Roman"/>
                        </a:rPr>
                        <a:t>2.2%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153.64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Calibri"/>
                          <a:cs typeface="Times New Roman"/>
                        </a:rPr>
                        <a:t>Central Waikato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3.7%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Calibri"/>
                          <a:cs typeface="Times New Roman"/>
                        </a:rPr>
                        <a:t>4.1%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451.44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West Wanganui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2.6%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Calibri"/>
                          <a:cs typeface="Times New Roman"/>
                        </a:rPr>
                        <a:t>2.0%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546.58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Rotorua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3.1%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Calibri"/>
                          <a:cs typeface="Times New Roman"/>
                        </a:rPr>
                        <a:t>2.7%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Calibri"/>
                          <a:cs typeface="Times New Roman"/>
                        </a:rPr>
                        <a:t>164.56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South Canterbury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1.6%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0.9%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Calibri"/>
                          <a:cs typeface="Times New Roman"/>
                        </a:rPr>
                        <a:t>542.92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Central Otago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2.4%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Calibri"/>
                          <a:cs typeface="Times New Roman"/>
                        </a:rPr>
                        <a:t>0.5%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Calibri"/>
                          <a:cs typeface="Times New Roman"/>
                        </a:rPr>
                        <a:t>503.31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Calibri"/>
                          <a:cs typeface="Times New Roman"/>
                        </a:rPr>
                        <a:t>Overall</a:t>
                      </a:r>
                      <a:endParaRPr lang="en-GB" sz="14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Calibri"/>
                          <a:cs typeface="Times New Roman"/>
                        </a:rPr>
                        <a:t>2.9%</a:t>
                      </a:r>
                      <a:endParaRPr lang="en-GB" sz="14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Calibri"/>
                          <a:cs typeface="Times New Roman"/>
                        </a:rPr>
                        <a:t>1.9%</a:t>
                      </a:r>
                      <a:endParaRPr lang="en-GB" sz="14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Calibri"/>
                          <a:cs typeface="Times New Roman"/>
                        </a:rPr>
                        <a:t>2732.60</a:t>
                      </a:r>
                      <a:endParaRPr lang="en-GB" sz="14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6274" y="1214422"/>
            <a:ext cx="5681676" cy="702410"/>
          </a:xfrm>
        </p:spPr>
        <p:txBody>
          <a:bodyPr/>
          <a:lstStyle/>
          <a:p>
            <a:pPr algn="l"/>
            <a:r>
              <a:rPr lang="en-GB" dirty="0" smtClean="0"/>
              <a:t>DSB Co-ordinates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848054" cy="1143000"/>
          </a:xfrm>
        </p:spPr>
        <p:txBody>
          <a:bodyPr/>
          <a:lstStyle/>
          <a:p>
            <a:pPr algn="l"/>
            <a:r>
              <a:rPr lang="en-GB" dirty="0" smtClean="0"/>
              <a:t>SH 53 Linear Referencing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6624736" cy="433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848054" cy="1143000"/>
          </a:xfrm>
        </p:spPr>
        <p:txBody>
          <a:bodyPr/>
          <a:lstStyle/>
          <a:p>
            <a:pPr algn="l"/>
            <a:r>
              <a:rPr lang="en-GB" dirty="0" smtClean="0"/>
              <a:t>SH 53 DSB Referencing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660434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848054" cy="1143000"/>
          </a:xfrm>
        </p:spPr>
        <p:txBody>
          <a:bodyPr/>
          <a:lstStyle/>
          <a:p>
            <a:pPr algn="l"/>
            <a:r>
              <a:rPr lang="en-GB" dirty="0" smtClean="0"/>
              <a:t>SH 53 Linear Referencing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660434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848054" cy="1143000"/>
          </a:xfrm>
        </p:spPr>
        <p:txBody>
          <a:bodyPr/>
          <a:lstStyle/>
          <a:p>
            <a:pPr algn="l"/>
            <a:r>
              <a:rPr lang="en-GB" dirty="0" smtClean="0"/>
              <a:t>SH 53 DSB Referencing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671441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484784"/>
            <a:ext cx="6848054" cy="1152128"/>
          </a:xfrm>
        </p:spPr>
        <p:txBody>
          <a:bodyPr/>
          <a:lstStyle/>
          <a:p>
            <a:pPr algn="l"/>
            <a:r>
              <a:rPr lang="en-GB" dirty="0" smtClean="0"/>
              <a:t>Alignment across Carriageway</a:t>
            </a:r>
            <a:br>
              <a:rPr lang="en-GB" dirty="0" smtClean="0"/>
            </a:br>
            <a:r>
              <a:rPr lang="en-GB" dirty="0" smtClean="0"/>
              <a:t>Linear Referencing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6552728" cy="42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484784"/>
            <a:ext cx="6848054" cy="1152128"/>
          </a:xfrm>
        </p:spPr>
        <p:txBody>
          <a:bodyPr/>
          <a:lstStyle/>
          <a:p>
            <a:pPr algn="l"/>
            <a:r>
              <a:rPr lang="en-GB" dirty="0" smtClean="0"/>
              <a:t>Alignment across Carriageway</a:t>
            </a:r>
            <a:br>
              <a:rPr lang="en-GB" dirty="0" smtClean="0"/>
            </a:br>
            <a:r>
              <a:rPr lang="en-GB" dirty="0" smtClean="0"/>
              <a:t>DSB Referencing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6408712" cy="41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2856"/>
            <a:ext cx="7772400" cy="3963144"/>
          </a:xfrm>
        </p:spPr>
        <p:txBody>
          <a:bodyPr/>
          <a:lstStyle/>
          <a:p>
            <a:r>
              <a:rPr lang="en-GB" dirty="0" smtClean="0"/>
              <a:t>With linear referencing condition measurements can have an offset of 30 - 40m between surveys. This no longer occurs with DSB referencing.</a:t>
            </a:r>
          </a:p>
          <a:p>
            <a:r>
              <a:rPr lang="en-GB" dirty="0" smtClean="0"/>
              <a:t>Able to compare lanes across the carriageway.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DSB Referencing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910" y="2214554"/>
            <a:ext cx="7772400" cy="3667132"/>
          </a:xfrm>
        </p:spPr>
        <p:txBody>
          <a:bodyPr/>
          <a:lstStyle/>
          <a:p>
            <a:r>
              <a:rPr lang="en-GB" sz="2800" dirty="0" smtClean="0"/>
              <a:t>Linear referencing divides the highway network into a series of sections.</a:t>
            </a:r>
          </a:p>
          <a:p>
            <a:r>
              <a:rPr lang="en-GB" sz="2800" dirty="0" smtClean="0"/>
              <a:t>Length of each section can vary, from 20 -50m at their shortest in Urban areas, up to 15 – 20km at their longest in rural areas.</a:t>
            </a:r>
          </a:p>
          <a:p>
            <a:r>
              <a:rPr lang="en-GB" sz="2800" dirty="0" smtClean="0"/>
              <a:t>Start and end of each section is usually defined by start and end nodes.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268760"/>
            <a:ext cx="4681543" cy="1143000"/>
          </a:xfrm>
        </p:spPr>
        <p:txBody>
          <a:bodyPr/>
          <a:lstStyle/>
          <a:p>
            <a:r>
              <a:rPr lang="en-GB" dirty="0" smtClean="0"/>
              <a:t>Linear Referencing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3667132"/>
          </a:xfrm>
        </p:spPr>
        <p:txBody>
          <a:bodyPr/>
          <a:lstStyle/>
          <a:p>
            <a:r>
              <a:rPr lang="en-GB" dirty="0" smtClean="0"/>
              <a:t>GPS signal not available for long periods.</a:t>
            </a:r>
          </a:p>
          <a:p>
            <a:r>
              <a:rPr lang="en-GB" dirty="0" smtClean="0"/>
              <a:t>Single carriageway sections do not have same vehicle track for 2 directions.</a:t>
            </a:r>
          </a:p>
          <a:p>
            <a:r>
              <a:rPr lang="en-GB" dirty="0" smtClean="0"/>
              <a:t>Road alignment changes between surveys.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Limitations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48" y="2285992"/>
            <a:ext cx="7772400" cy="3667132"/>
          </a:xfrm>
        </p:spPr>
        <p:txBody>
          <a:bodyPr/>
          <a:lstStyle/>
          <a:p>
            <a:r>
              <a:rPr lang="en-GB" sz="2800" dirty="0" smtClean="0"/>
              <a:t>Survey machines measure the condition along a series of sections.</a:t>
            </a:r>
          </a:p>
          <a:p>
            <a:r>
              <a:rPr lang="en-GB" sz="2800" dirty="0" smtClean="0"/>
              <a:t>Fitted with accurate distance measuring devices which typically produce accuracies of ±</a:t>
            </a:r>
            <a:r>
              <a:rPr lang="en-GB" sz="2800" dirty="0" smtClean="0"/>
              <a:t>0.03</a:t>
            </a:r>
            <a:r>
              <a:rPr lang="en-GB" sz="2800" dirty="0" smtClean="0"/>
              <a:t>% or better (±3m per km).</a:t>
            </a:r>
          </a:p>
          <a:p>
            <a:r>
              <a:rPr lang="en-GB" sz="2800" dirty="0" smtClean="0"/>
              <a:t>Survey data rubber banded to match section network length.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Referencing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near Ref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8377325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48" y="2214554"/>
            <a:ext cx="7772400" cy="3667132"/>
          </a:xfrm>
        </p:spPr>
        <p:txBody>
          <a:bodyPr/>
          <a:lstStyle/>
          <a:p>
            <a:pPr lvl="0"/>
            <a:r>
              <a:rPr lang="en-GB" sz="2800" dirty="0" smtClean="0"/>
              <a:t>Physical marking of section start and end points will not always remain constant on the road.</a:t>
            </a:r>
          </a:p>
          <a:p>
            <a:pPr lvl="0"/>
            <a:r>
              <a:rPr lang="en-GB" sz="2800" dirty="0" smtClean="0"/>
              <a:t>Distance measuring systems fitted to survey vehicles contain small and highly controlled inherent errors.</a:t>
            </a:r>
          </a:p>
          <a:p>
            <a:pPr lvl="0"/>
            <a:r>
              <a:rPr lang="en-GB" sz="2800" dirty="0" smtClean="0"/>
              <a:t>Difficult to follow consistent driveline across multiple surveys.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1214422"/>
            <a:ext cx="7429552" cy="1143000"/>
          </a:xfrm>
        </p:spPr>
        <p:txBody>
          <a:bodyPr/>
          <a:lstStyle/>
          <a:p>
            <a:r>
              <a:rPr lang="en-GB" dirty="0" smtClean="0"/>
              <a:t>Limitations of Linear Referencing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910" y="2143116"/>
            <a:ext cx="8001056" cy="3667132"/>
          </a:xfrm>
        </p:spPr>
        <p:txBody>
          <a:bodyPr/>
          <a:lstStyle/>
          <a:p>
            <a:r>
              <a:rPr lang="en-GB" sz="2800" dirty="0" smtClean="0"/>
              <a:t>Not an absolute referencing system, but a relative referencing system defining the location of points along the survey that are unique to a given survey pass.  </a:t>
            </a:r>
          </a:p>
          <a:p>
            <a:r>
              <a:rPr lang="en-GB" sz="2800" dirty="0" smtClean="0"/>
              <a:t>Accuracy will always be balance between cost of maintaining high levels of accuracy and the consequences of accepting lower levels of accuracy.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1214422"/>
            <a:ext cx="7429552" cy="1143000"/>
          </a:xfrm>
        </p:spPr>
        <p:txBody>
          <a:bodyPr/>
          <a:lstStyle/>
          <a:p>
            <a:r>
              <a:rPr lang="en-GB" dirty="0" smtClean="0"/>
              <a:t>Limitations of Linear Referencing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48" y="2285992"/>
            <a:ext cx="7772400" cy="3667132"/>
          </a:xfrm>
        </p:spPr>
        <p:txBody>
          <a:bodyPr/>
          <a:lstStyle/>
          <a:p>
            <a:r>
              <a:rPr lang="en-GB" sz="2800" dirty="0" smtClean="0"/>
              <a:t>Site Categories cannot be ‘fixed’ or defined and maintained separately from a survey.</a:t>
            </a:r>
          </a:p>
          <a:p>
            <a:r>
              <a:rPr lang="en-GB" sz="2800" dirty="0" smtClean="0"/>
              <a:t>Accurate trends in skid resistance cannot be established by plotting survey results year on year.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1214422"/>
            <a:ext cx="6858048" cy="1143000"/>
          </a:xfrm>
        </p:spPr>
        <p:txBody>
          <a:bodyPr/>
          <a:lstStyle/>
          <a:p>
            <a:pPr algn="l"/>
            <a:r>
              <a:rPr lang="en-GB" dirty="0" smtClean="0"/>
              <a:t>Implications for Skid Resistance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916832"/>
            <a:ext cx="8143932" cy="3667132"/>
          </a:xfrm>
        </p:spPr>
        <p:txBody>
          <a:bodyPr/>
          <a:lstStyle/>
          <a:p>
            <a:r>
              <a:rPr lang="en-GB" sz="2800" dirty="0" smtClean="0"/>
              <a:t>Differential GPS, has improved the accuracy with which survey vehicles travelling at up to 100km/hr can record their location.</a:t>
            </a:r>
          </a:p>
          <a:p>
            <a:r>
              <a:rPr lang="en-GB" sz="2800" dirty="0" smtClean="0"/>
              <a:t>During surveys, GPS is received at 100Hz, or at 80km/hr every 0.22m.</a:t>
            </a:r>
          </a:p>
          <a:p>
            <a:r>
              <a:rPr lang="en-GB" sz="2800" dirty="0" smtClean="0"/>
              <a:t>Accuracy of 10m boundaries of elapsed distance can be defined to </a:t>
            </a:r>
            <a:r>
              <a:rPr lang="en-GB" sz="2800" dirty="0" smtClean="0"/>
              <a:t>co-ordinate                  </a:t>
            </a:r>
            <a:r>
              <a:rPr lang="en-GB" sz="2800" dirty="0" smtClean="0"/>
              <a:t>accuracies of about ±1m.</a:t>
            </a: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5395924" cy="1143000"/>
          </a:xfrm>
        </p:spPr>
        <p:txBody>
          <a:bodyPr/>
          <a:lstStyle/>
          <a:p>
            <a:pPr algn="l"/>
            <a:r>
              <a:rPr lang="en-GB" dirty="0" smtClean="0"/>
              <a:t>GPS Referencing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132856"/>
            <a:ext cx="8286808" cy="3667132"/>
          </a:xfrm>
        </p:spPr>
        <p:txBody>
          <a:bodyPr/>
          <a:lstStyle/>
          <a:p>
            <a:r>
              <a:rPr lang="en-GB" sz="2800" dirty="0" smtClean="0"/>
              <a:t>GPS co-ordinates used to accurately define section start and end points.</a:t>
            </a:r>
          </a:p>
          <a:p>
            <a:r>
              <a:rPr lang="en-GB" sz="2800" dirty="0" smtClean="0"/>
              <a:t>Recorded section length stretched or shrunk to equal network length.</a:t>
            </a:r>
          </a:p>
          <a:p>
            <a:r>
              <a:rPr lang="en-GB" sz="2800" dirty="0" smtClean="0"/>
              <a:t>Co-ordinates for each 10m boundary stored as the 10m co-ordinates for future surveys, baseline co-ordinates.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7253312" cy="1143000"/>
          </a:xfrm>
        </p:spPr>
        <p:txBody>
          <a:bodyPr/>
          <a:lstStyle/>
          <a:p>
            <a:pPr algn="l"/>
            <a:r>
              <a:rPr lang="en-GB" dirty="0" smtClean="0"/>
              <a:t>DSB Referencing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7.8"/>
</p:tagLst>
</file>

<file path=ppt/theme/theme1.xml><?xml version="1.0" encoding="utf-8"?>
<a:theme xmlns:a="http://schemas.openxmlformats.org/drawingml/2006/main" name="WDM new">
  <a:themeElements>
    <a:clrScheme name="wdm_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dm_re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dm_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m_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m_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m_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m_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m_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m_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WDM new</Template>
  <TotalTime>1217</TotalTime>
  <Words>544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WDM new</vt:lpstr>
      <vt:lpstr>IMPROVED LOCATIONAL ACCURACY OF SCRIM DATA USING GPS</vt:lpstr>
      <vt:lpstr>Linear Referencing</vt:lpstr>
      <vt:lpstr>Linear Referencing</vt:lpstr>
      <vt:lpstr>Slide 4</vt:lpstr>
      <vt:lpstr>Limitations of Linear Referencing</vt:lpstr>
      <vt:lpstr>Limitations of Linear Referencing</vt:lpstr>
      <vt:lpstr>Implications for Skid Resistance</vt:lpstr>
      <vt:lpstr>GPS Referencing</vt:lpstr>
      <vt:lpstr>DSB Referencing</vt:lpstr>
      <vt:lpstr>Slide 10</vt:lpstr>
      <vt:lpstr>DSB Referencing</vt:lpstr>
      <vt:lpstr>DSB Co-ordinates</vt:lpstr>
      <vt:lpstr>SH 53 Linear Referencing</vt:lpstr>
      <vt:lpstr>SH 53 DSB Referencing</vt:lpstr>
      <vt:lpstr>SH 53 Linear Referencing</vt:lpstr>
      <vt:lpstr>SH 53 DSB Referencing</vt:lpstr>
      <vt:lpstr>Alignment across Carriageway Linear Referencing </vt:lpstr>
      <vt:lpstr>Alignment across Carriageway DSB Referencing </vt:lpstr>
      <vt:lpstr>DSB Referencing</vt:lpstr>
      <vt:lpstr>Limitations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Method for Referencing Skid Resistance Measurements</dc:title>
  <dc:creator>jamesm</dc:creator>
  <cp:lastModifiedBy>jamesm</cp:lastModifiedBy>
  <cp:revision>130</cp:revision>
  <dcterms:created xsi:type="dcterms:W3CDTF">2008-04-25T14:54:30Z</dcterms:created>
  <dcterms:modified xsi:type="dcterms:W3CDTF">2011-05-14T06:39:18Z</dcterms:modified>
</cp:coreProperties>
</file>