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365" r:id="rId3"/>
    <p:sldId id="352" r:id="rId4"/>
    <p:sldId id="364" r:id="rId5"/>
    <p:sldId id="353" r:id="rId6"/>
    <p:sldId id="354" r:id="rId7"/>
    <p:sldId id="355" r:id="rId8"/>
    <p:sldId id="356" r:id="rId9"/>
    <p:sldId id="357" r:id="rId10"/>
    <p:sldId id="358" r:id="rId11"/>
    <p:sldId id="359" r:id="rId12"/>
    <p:sldId id="360" r:id="rId13"/>
    <p:sldId id="361" r:id="rId14"/>
    <p:sldId id="363" r:id="rId15"/>
    <p:sldId id="346" r:id="rId16"/>
    <p:sldId id="345" r:id="rId17"/>
    <p:sldId id="347" r:id="rId18"/>
    <p:sldId id="348" r:id="rId19"/>
    <p:sldId id="335" r:id="rId20"/>
    <p:sldId id="330" r:id="rId21"/>
    <p:sldId id="366" r:id="rId22"/>
    <p:sldId id="351" r:id="rId23"/>
    <p:sldId id="367" r:id="rId24"/>
    <p:sldId id="329" r:id="rId25"/>
  </p:sldIdLst>
  <p:sldSz cx="9144000" cy="6858000" type="screen4x3"/>
  <p:notesSz cx="6794500" cy="9931400"/>
  <p:kinsoku lang="ja-JP" invalStChars="、。，．・：；？！゛゜ヽヾゝゞ々ー’”）〕］｝〉》」』】°‰′″℃￠％ぁぃぅぇぉっゃゅょゎァィゥェォッャュョヮヵヶ!%),.:;?]}｡｣､･ｧｨｩｪｫｬｭｮｯｰﾞﾟ" invalEndChars="‘“（〔［｛〈《「『【￥＄$([\{｢￡"/>
  <p:defaultTextStyle>
    <a:defPPr>
      <a:defRPr lang="en-GB"/>
    </a:defPPr>
    <a:lvl1pPr algn="l" rtl="0" eaLnBrk="0" fontAlgn="base" hangingPunct="0">
      <a:spcBef>
        <a:spcPct val="0"/>
      </a:spcBef>
      <a:spcAft>
        <a:spcPct val="0"/>
      </a:spcAft>
      <a:defRPr sz="2800" b="1" kern="1200">
        <a:solidFill>
          <a:schemeClr val="tx1"/>
        </a:solidFill>
        <a:latin typeface="Arial" charset="0"/>
        <a:ea typeface="+mn-ea"/>
        <a:cs typeface="+mn-cs"/>
      </a:defRPr>
    </a:lvl1pPr>
    <a:lvl2pPr marL="457200" algn="l" rtl="0" eaLnBrk="0" fontAlgn="base" hangingPunct="0">
      <a:spcBef>
        <a:spcPct val="0"/>
      </a:spcBef>
      <a:spcAft>
        <a:spcPct val="0"/>
      </a:spcAft>
      <a:defRPr sz="2800" b="1" kern="1200">
        <a:solidFill>
          <a:schemeClr val="tx1"/>
        </a:solidFill>
        <a:latin typeface="Arial" charset="0"/>
        <a:ea typeface="+mn-ea"/>
        <a:cs typeface="+mn-cs"/>
      </a:defRPr>
    </a:lvl2pPr>
    <a:lvl3pPr marL="914400" algn="l" rtl="0" eaLnBrk="0" fontAlgn="base" hangingPunct="0">
      <a:spcBef>
        <a:spcPct val="0"/>
      </a:spcBef>
      <a:spcAft>
        <a:spcPct val="0"/>
      </a:spcAft>
      <a:defRPr sz="2800" b="1" kern="1200">
        <a:solidFill>
          <a:schemeClr val="tx1"/>
        </a:solidFill>
        <a:latin typeface="Arial" charset="0"/>
        <a:ea typeface="+mn-ea"/>
        <a:cs typeface="+mn-cs"/>
      </a:defRPr>
    </a:lvl3pPr>
    <a:lvl4pPr marL="1371600" algn="l" rtl="0" eaLnBrk="0" fontAlgn="base" hangingPunct="0">
      <a:spcBef>
        <a:spcPct val="0"/>
      </a:spcBef>
      <a:spcAft>
        <a:spcPct val="0"/>
      </a:spcAft>
      <a:defRPr sz="2800" b="1" kern="1200">
        <a:solidFill>
          <a:schemeClr val="tx1"/>
        </a:solidFill>
        <a:latin typeface="Arial" charset="0"/>
        <a:ea typeface="+mn-ea"/>
        <a:cs typeface="+mn-cs"/>
      </a:defRPr>
    </a:lvl4pPr>
    <a:lvl5pPr marL="1828800" algn="l" rtl="0" eaLnBrk="0" fontAlgn="base" hangingPunct="0">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69696"/>
    <a:srgbClr val="979797"/>
    <a:srgbClr val="00FF00"/>
    <a:srgbClr val="FFCCCC"/>
    <a:srgbClr val="FFFFCC"/>
    <a:srgbClr val="676767"/>
    <a:srgbClr val="CECECE"/>
    <a:srgbClr val="DADA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9" autoAdjust="0"/>
    <p:restoredTop sz="90701" autoAdjust="0"/>
  </p:normalViewPr>
  <p:slideViewPr>
    <p:cSldViewPr snapToGrid="0" snapToObjects="1">
      <p:cViewPr varScale="1">
        <p:scale>
          <a:sx n="99" d="100"/>
          <a:sy n="99" d="100"/>
        </p:scale>
        <p:origin x="-117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75" d="100"/>
          <a:sy n="75" d="100"/>
        </p:scale>
        <p:origin x="-3306" y="-132"/>
      </p:cViewPr>
      <p:guideLst>
        <p:guide orient="horz" pos="3127"/>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8280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2"/>
          </p:nvPr>
        </p:nvSpPr>
        <p:spPr bwMode="auto">
          <a:xfrm>
            <a:off x="1084263" y="871538"/>
            <a:ext cx="4625975" cy="3470275"/>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06464" y="4725373"/>
            <a:ext cx="4981575" cy="390730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smtClean="0"/>
              <a:t>Click to edit Master notes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Tree>
    <p:extLst>
      <p:ext uri="{BB962C8B-B14F-4D97-AF65-F5344CB8AC3E}">
        <p14:creationId xmlns:p14="http://schemas.microsoft.com/office/powerpoint/2010/main" xmlns="" val="347721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noFill/>
          <a:ln w="9525"/>
        </p:spPr>
        <p:txBody>
          <a:bodyPr/>
          <a:lstStyle/>
          <a:p>
            <a:endParaRPr lang="en-AU" dirty="0" smtClean="0"/>
          </a:p>
        </p:txBody>
      </p:sp>
      <p:sp>
        <p:nvSpPr>
          <p:cNvPr id="25603" name="Rectangle 3"/>
          <p:cNvSpPr>
            <a:spLocks noGrp="1" noRot="1" noChangeAspect="1" noChangeArrowheads="1" noTextEdit="1"/>
          </p:cNvSpPr>
          <p:nvPr>
            <p:ph type="sldImg"/>
          </p:nvPr>
        </p:nvSpPr>
        <p:spPr>
          <a:xfrm>
            <a:off x="1084263" y="871538"/>
            <a:ext cx="4625975" cy="3470275"/>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084263" y="871538"/>
            <a:ext cx="4625975" cy="3470275"/>
          </a:xfrm>
          <a:ln/>
        </p:spPr>
      </p:sp>
      <p:sp>
        <p:nvSpPr>
          <p:cNvPr id="33795"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084263" y="871538"/>
            <a:ext cx="4625975" cy="3470275"/>
          </a:xfrm>
          <a:ln/>
        </p:spPr>
      </p:sp>
      <p:sp>
        <p:nvSpPr>
          <p:cNvPr id="34819"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084263" y="871538"/>
            <a:ext cx="4625975" cy="3470275"/>
          </a:xfrm>
          <a:ln/>
        </p:spPr>
      </p:sp>
      <p:sp>
        <p:nvSpPr>
          <p:cNvPr id="35843" name="Rectangle 3"/>
          <p:cNvSpPr>
            <a:spLocks noGrp="1" noChangeArrowheads="1"/>
          </p:cNvSpPr>
          <p:nvPr>
            <p:ph type="body" idx="1"/>
          </p:nvPr>
        </p:nvSpPr>
        <p:spPr>
          <a:noFill/>
          <a:ln w="9525"/>
        </p:spPr>
        <p:txBody>
          <a:bodyPr/>
          <a:lstStyle/>
          <a:p>
            <a:pPr marL="171450" indent="-171450">
              <a:buFont typeface="Arial" pitchFamily="34" charset="0"/>
              <a:buChar char="•"/>
            </a:pPr>
            <a:r>
              <a:rPr lang="en-GB" dirty="0" smtClean="0"/>
              <a:t>Considerable variation between</a:t>
            </a:r>
            <a:r>
              <a:rPr lang="en-GB" baseline="0" dirty="0" smtClean="0"/>
              <a:t> the treatments across the different surfaces and also across similar surfaces</a:t>
            </a:r>
          </a:p>
          <a:p>
            <a:pPr marL="171450" indent="-171450">
              <a:buFont typeface="Arial" pitchFamily="34" charset="0"/>
              <a:buChar char="•"/>
            </a:pPr>
            <a:r>
              <a:rPr lang="en-GB" baseline="0" dirty="0" smtClean="0"/>
              <a:t>All of the applications reduce skid resistance below that of a dry road, except for dry CMA</a:t>
            </a:r>
          </a:p>
          <a:p>
            <a:pPr marL="171450" indent="-171450">
              <a:buFont typeface="Arial" pitchFamily="34" charset="0"/>
              <a:buChar char="•"/>
            </a:pPr>
            <a:r>
              <a:rPr lang="en-GB" baseline="0" dirty="0" smtClean="0"/>
              <a:t>These reductions are generally greater on the smoother-textured asphalt surfaces than on the more textured </a:t>
            </a:r>
            <a:r>
              <a:rPr lang="en-GB" baseline="0" dirty="0" err="1" smtClean="0"/>
              <a:t>chipseals</a:t>
            </a:r>
            <a:endParaRPr lang="en-GB" baseline="0" dirty="0" smtClean="0"/>
          </a:p>
          <a:p>
            <a:pPr marL="171450" indent="-171450">
              <a:buFont typeface="Arial" pitchFamily="34" charset="0"/>
              <a:buChar char="•"/>
            </a:pPr>
            <a:r>
              <a:rPr lang="en-GB" baseline="0" dirty="0" smtClean="0"/>
              <a:t>On the different surfaces, grit and CMA perform worst on the smoother asphalt surfaces</a:t>
            </a:r>
          </a:p>
          <a:p>
            <a:pPr marL="171450" indent="-171450">
              <a:buFont typeface="Arial" pitchFamily="34" charset="0"/>
              <a:buChar char="•"/>
            </a:pPr>
            <a:r>
              <a:rPr lang="en-GB" baseline="0" dirty="0" smtClean="0"/>
              <a:t>The performance of CMA can vary following application, depending on the environmental conditions</a:t>
            </a:r>
          </a:p>
          <a:p>
            <a:pPr marL="171450" indent="-171450">
              <a:buFont typeface="Arial" pitchFamily="34" charset="0"/>
              <a:buChar char="•"/>
            </a:pPr>
            <a:r>
              <a:rPr lang="en-GB" baseline="0" dirty="0" smtClean="0"/>
              <a:t>Dry CMA performs the same or better than a dry road with no treatment</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084263" y="871538"/>
            <a:ext cx="4625975" cy="3470275"/>
          </a:xfrm>
          <a:ln/>
        </p:spPr>
      </p:sp>
      <p:sp>
        <p:nvSpPr>
          <p:cNvPr id="36867" name="Rectangle 3"/>
          <p:cNvSpPr>
            <a:spLocks noGrp="1" noChangeArrowheads="1"/>
          </p:cNvSpPr>
          <p:nvPr>
            <p:ph type="body" idx="1"/>
          </p:nvPr>
        </p:nvSpPr>
        <p:spPr>
          <a:noFill/>
          <a:ln w="9525"/>
        </p:spPr>
        <p:txBody>
          <a:bodyPr/>
          <a:lstStyle/>
          <a:p>
            <a:pPr marL="171450" indent="-171450">
              <a:buFont typeface="Arial" pitchFamily="34" charset="0"/>
              <a:buChar char="•"/>
            </a:pPr>
            <a:r>
              <a:rPr lang="en-GB" dirty="0" smtClean="0"/>
              <a:t>Average decrease</a:t>
            </a:r>
            <a:r>
              <a:rPr lang="en-GB" baseline="0" dirty="0" smtClean="0"/>
              <a:t> in skid resistance on </a:t>
            </a:r>
            <a:r>
              <a:rPr lang="en-GB" baseline="0" dirty="0" err="1" smtClean="0"/>
              <a:t>chipseals</a:t>
            </a:r>
            <a:r>
              <a:rPr lang="en-GB" baseline="0" dirty="0" smtClean="0"/>
              <a:t> is generally the same for all treatments.</a:t>
            </a:r>
          </a:p>
          <a:p>
            <a:pPr marL="171450" indent="-171450">
              <a:buFont typeface="Arial" pitchFamily="34" charset="0"/>
              <a:buChar char="•"/>
            </a:pPr>
            <a:r>
              <a:rPr lang="en-GB" baseline="0" dirty="0" smtClean="0"/>
              <a:t>Not the case for asphalt surfaces.</a:t>
            </a:r>
          </a:p>
          <a:p>
            <a:pPr marL="171450" indent="-171450">
              <a:buFont typeface="Arial" pitchFamily="34" charset="0"/>
              <a:buChar char="•"/>
            </a:pPr>
            <a:r>
              <a:rPr lang="en-GB" baseline="0" dirty="0" smtClean="0"/>
              <a:t>This suggests that the tendency to put AC on high stress corners might need to be tempered in areas are prone to frost and ice </a:t>
            </a:r>
          </a:p>
          <a:p>
            <a:pPr marL="171450" indent="-171450">
              <a:buFont typeface="Arial" pitchFamily="34" charset="0"/>
              <a:buChar char="•"/>
            </a:pPr>
            <a:endParaRPr lang="en-GB" baseline="0" dirty="0" smtClean="0"/>
          </a:p>
          <a:p>
            <a:pPr marL="171450" indent="-171450">
              <a:buFont typeface="Arial" pitchFamily="34" charset="0"/>
              <a:buChar char="•"/>
            </a:pPr>
            <a:r>
              <a:rPr lang="en-GB" baseline="0" dirty="0" smtClean="0"/>
              <a:t>Have variation in crash rate with change in skid resistance, and the variation in skid resistance for the different treatments, so what information do we need to be able to assess the level of risk to road users?</a:t>
            </a:r>
          </a:p>
          <a:p>
            <a:pPr marL="171450" indent="-171450">
              <a:buFont typeface="Arial" pitchFamily="34" charset="0"/>
              <a:buChar char="•"/>
            </a:pPr>
            <a:endParaRPr lang="en-GB" baseline="0" dirty="0" smtClean="0"/>
          </a:p>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084263" y="871538"/>
            <a:ext cx="4625975" cy="3470275"/>
          </a:xfrm>
          <a:ln/>
        </p:spPr>
      </p:sp>
      <p:sp>
        <p:nvSpPr>
          <p:cNvPr id="39939" name="Rectangle 3"/>
          <p:cNvSpPr>
            <a:spLocks noGrp="1" noChangeArrowheads="1"/>
          </p:cNvSpPr>
          <p:nvPr>
            <p:ph type="body" idx="1"/>
          </p:nvPr>
        </p:nvSpPr>
        <p:spPr>
          <a:noFill/>
          <a:ln w="9525"/>
        </p:spPr>
        <p:txBody>
          <a:bodyPr/>
          <a:lstStyle/>
          <a:p>
            <a:pPr algn="just"/>
            <a:endParaRPr lang="en-A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084263" y="871538"/>
            <a:ext cx="4625975" cy="3470275"/>
          </a:xfrm>
          <a:ln/>
        </p:spPr>
      </p:sp>
      <p:sp>
        <p:nvSpPr>
          <p:cNvPr id="38915" name="Rectangle 3"/>
          <p:cNvSpPr>
            <a:spLocks noGrp="1" noChangeArrowheads="1"/>
          </p:cNvSpPr>
          <p:nvPr>
            <p:ph type="body" idx="1"/>
          </p:nvPr>
        </p:nvSpPr>
        <p:spPr>
          <a:noFill/>
          <a:ln w="9525"/>
        </p:spPr>
        <p:txBody>
          <a:bodyPr/>
          <a:lstStyle/>
          <a:p>
            <a:r>
              <a:rPr lang="en-AU" dirty="0" smtClean="0"/>
              <a:t>Large differences</a:t>
            </a:r>
            <a:r>
              <a:rPr lang="en-AU" baseline="0" dirty="0" smtClean="0"/>
              <a:t> in traffic levels can occur with time and day of the week.</a:t>
            </a:r>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084263" y="871538"/>
            <a:ext cx="4625975" cy="3470275"/>
          </a:xfrm>
          <a:ln/>
        </p:spPr>
      </p:sp>
      <p:sp>
        <p:nvSpPr>
          <p:cNvPr id="40963" name="Rectangle 3"/>
          <p:cNvSpPr>
            <a:spLocks noGrp="1" noChangeArrowheads="1"/>
          </p:cNvSpPr>
          <p:nvPr>
            <p:ph type="body" idx="1"/>
          </p:nvPr>
        </p:nvSpPr>
        <p:spPr>
          <a:noFill/>
          <a:ln w="9525"/>
        </p:spPr>
        <p:txBody>
          <a:bodyPr/>
          <a:lstStyle/>
          <a:p>
            <a:pPr algn="just"/>
            <a:r>
              <a:rPr lang="en-AU" dirty="0" smtClean="0"/>
              <a:t>To illustrate differences between treatments that might occur between mid afternoon and early the next morning different scenarios were considered.</a:t>
            </a:r>
          </a:p>
          <a:p>
            <a:pPr algn="just"/>
            <a:r>
              <a:rPr lang="en-AU" dirty="0" smtClean="0"/>
              <a:t>It</a:t>
            </a:r>
            <a:r>
              <a:rPr lang="en-AU" baseline="0" dirty="0" smtClean="0"/>
              <a:t> was assumed that the skid resistance changes lasted about 6 hours.</a:t>
            </a:r>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084263" y="871538"/>
            <a:ext cx="4625975" cy="3470275"/>
          </a:xfrm>
          <a:ln/>
        </p:spPr>
      </p:sp>
      <p:sp>
        <p:nvSpPr>
          <p:cNvPr id="41987" name="Rectangle 3"/>
          <p:cNvSpPr>
            <a:spLocks noGrp="1" noChangeArrowheads="1"/>
          </p:cNvSpPr>
          <p:nvPr>
            <p:ph type="body" idx="1"/>
          </p:nvPr>
        </p:nvSpPr>
        <p:spPr>
          <a:noFill/>
          <a:ln w="9525"/>
        </p:spPr>
        <p:txBody>
          <a:bodyPr/>
          <a:lstStyle/>
          <a:p>
            <a:pPr algn="just"/>
            <a:r>
              <a:rPr lang="en-AU" dirty="0" smtClean="0"/>
              <a:t>CMA reduces the</a:t>
            </a:r>
            <a:r>
              <a:rPr lang="en-AU" baseline="0" dirty="0" smtClean="0"/>
              <a:t> potential crash rate considerably compared to an icy road – regardless of the timing of the application</a:t>
            </a:r>
          </a:p>
          <a:p>
            <a:pPr algn="just"/>
            <a:r>
              <a:rPr lang="en-AU" baseline="0" dirty="0" smtClean="0"/>
              <a:t>However, CMA does represent an increase in the potential crash rate over that of a dry road, until the CMA dries.</a:t>
            </a:r>
          </a:p>
          <a:p>
            <a:pPr algn="just"/>
            <a:r>
              <a:rPr lang="en-AU" baseline="0" dirty="0" smtClean="0"/>
              <a:t>To asses the relative effects of each treatment-time scenario, the hourly crash rates were summed to give a net daily crash rate</a:t>
            </a:r>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084263" y="871538"/>
            <a:ext cx="4625975" cy="3470275"/>
          </a:xfrm>
          <a:ln/>
        </p:spPr>
      </p:sp>
      <p:sp>
        <p:nvSpPr>
          <p:cNvPr id="43011" name="Rectangle 3"/>
          <p:cNvSpPr>
            <a:spLocks noGrp="1" noChangeArrowheads="1"/>
          </p:cNvSpPr>
          <p:nvPr>
            <p:ph type="body" idx="1"/>
          </p:nvPr>
        </p:nvSpPr>
        <p:spPr>
          <a:noFill/>
          <a:ln w="9525"/>
        </p:spPr>
        <p:txBody>
          <a:bodyPr/>
          <a:lstStyle/>
          <a:p>
            <a:r>
              <a:rPr lang="en-NZ" dirty="0" smtClean="0"/>
              <a:t>The time at which a change in the road condition occurs, either through naturally occurring changes (rain, dewfall, frost and ice), or though application of treatments for frost and ice (grit or CMA), has a significant effect on the estimated number of daily crashes. As expected, when the treatments are made later in the evening, outside the rush hour period, when traffic levels are lower, the estimated daily crash rates are also much lower. After 9pm the overall daily crash rates for the two treatments for frost and ice (grit and CMA) are only slightly higher than those for a dry road, being less than 5% greater. They are also much lower than those for frost and ice conditions without treatment.</a:t>
            </a:r>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084263" y="871538"/>
            <a:ext cx="4625975" cy="3470275"/>
          </a:xfrm>
          <a:ln/>
        </p:spPr>
      </p:sp>
      <p:sp>
        <p:nvSpPr>
          <p:cNvPr id="44035" name="Rectangle 3"/>
          <p:cNvSpPr>
            <a:spLocks noGrp="1" noChangeArrowheads="1"/>
          </p:cNvSpPr>
          <p:nvPr>
            <p:ph type="body" idx="1"/>
          </p:nvPr>
        </p:nvSpPr>
        <p:spPr>
          <a:noFill/>
          <a:ln w="9525"/>
        </p:spPr>
        <p:txBody>
          <a:bodyPr/>
          <a:lstStyle/>
          <a:p>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084263" y="871538"/>
            <a:ext cx="4625975" cy="3470275"/>
          </a:xfrm>
          <a:ln/>
        </p:spPr>
      </p:sp>
      <p:sp>
        <p:nvSpPr>
          <p:cNvPr id="26627" name="Rectangle 3"/>
          <p:cNvSpPr>
            <a:spLocks noGrp="1" noChangeArrowheads="1"/>
          </p:cNvSpPr>
          <p:nvPr>
            <p:ph type="body" idx="1"/>
          </p:nvPr>
        </p:nvSpPr>
        <p:spPr>
          <a:noFill/>
          <a:ln w="9525"/>
        </p:spPr>
        <p:txBody>
          <a:bodyPr/>
          <a:lstStyle/>
          <a:p>
            <a:r>
              <a:rPr lang="en-GB" dirty="0" smtClean="0"/>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871538"/>
            <a:ext cx="4625975" cy="3470275"/>
          </a:xfrm>
        </p:spPr>
      </p:sp>
      <p:sp>
        <p:nvSpPr>
          <p:cNvPr id="3" name="Notes Placeholder 2"/>
          <p:cNvSpPr>
            <a:spLocks noGrp="1"/>
          </p:cNvSpPr>
          <p:nvPr>
            <p:ph type="body" idx="1"/>
          </p:nvPr>
        </p:nvSpPr>
        <p:spPr/>
        <p:txBody>
          <a:bodyPr>
            <a:normAutofit/>
          </a:bodyPr>
          <a:lstStyle/>
          <a:p>
            <a:pPr>
              <a:buFont typeface="Arial" pitchFamily="34" charset="0"/>
              <a:buChar char="•"/>
            </a:pPr>
            <a:r>
              <a:rPr lang="en-NZ" sz="1200" kern="1200" dirty="0" smtClean="0">
                <a:solidFill>
                  <a:schemeClr val="tx1"/>
                </a:solidFill>
                <a:latin typeface="Times New Roman" pitchFamily="18" charset="0"/>
                <a:ea typeface="+mn-ea"/>
                <a:cs typeface="+mn-cs"/>
              </a:rPr>
              <a:t> not treating frost or ice represents a very marked increase in the crash numbers </a:t>
            </a:r>
          </a:p>
          <a:p>
            <a:pPr>
              <a:buFont typeface="Arial" pitchFamily="34" charset="0"/>
              <a:buChar char="•"/>
            </a:pPr>
            <a:r>
              <a:rPr lang="en-NZ" sz="1200" kern="1200" dirty="0" smtClean="0">
                <a:solidFill>
                  <a:schemeClr val="tx1"/>
                </a:solidFill>
                <a:latin typeface="Times New Roman" pitchFamily="18" charset="0"/>
                <a:ea typeface="+mn-ea"/>
                <a:cs typeface="+mn-cs"/>
              </a:rPr>
              <a:t>treating with grit, or with CMA, either before ice or frost is anticipated, or as routine maintenance at a specific time, reduces the crash rate per day considerably compared with frost or ice conditions</a:t>
            </a:r>
          </a:p>
          <a:p>
            <a:pPr>
              <a:buFont typeface="Arial" pitchFamily="34" charset="0"/>
              <a:buChar char="•"/>
            </a:pPr>
            <a:r>
              <a:rPr lang="en-NZ" sz="1200" kern="1200" dirty="0" smtClean="0">
                <a:solidFill>
                  <a:schemeClr val="tx1"/>
                </a:solidFill>
                <a:latin typeface="Times New Roman" pitchFamily="18" charset="0"/>
                <a:ea typeface="+mn-ea"/>
                <a:cs typeface="+mn-cs"/>
              </a:rPr>
              <a:t>there is very little difference between applying CMA a short period before ice or frost is anticipated, or as a routine maintenance procedure at a specific time, provided routine application avoids the rush hour peaks</a:t>
            </a:r>
          </a:p>
          <a:p>
            <a:pPr>
              <a:buFont typeface="Arial" pitchFamily="34" charset="0"/>
              <a:buChar char="•"/>
            </a:pPr>
            <a:r>
              <a:rPr lang="en-NZ" sz="1200" kern="1200" dirty="0" smtClean="0">
                <a:solidFill>
                  <a:schemeClr val="tx1"/>
                </a:solidFill>
                <a:latin typeface="Times New Roman" pitchFamily="18" charset="0"/>
                <a:ea typeface="+mn-ea"/>
                <a:cs typeface="+mn-cs"/>
              </a:rPr>
              <a:t>either application of CMA is better than an application of grit, given that grit is often applied after ice or frost has begun to form.</a:t>
            </a:r>
          </a:p>
          <a:p>
            <a:endParaRPr lang="en-NZ"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084263" y="871538"/>
            <a:ext cx="4625975" cy="3470275"/>
          </a:xfrm>
          <a:ln/>
        </p:spPr>
      </p:sp>
      <p:sp>
        <p:nvSpPr>
          <p:cNvPr id="45059" name="Rectangle 3"/>
          <p:cNvSpPr>
            <a:spLocks noGrp="1" noChangeArrowheads="1"/>
          </p:cNvSpPr>
          <p:nvPr>
            <p:ph type="body" idx="1"/>
          </p:nvPr>
        </p:nvSpPr>
        <p:spPr>
          <a:noFill/>
          <a:ln w="9525"/>
        </p:spPr>
        <p:txBody>
          <a:bodyPr/>
          <a:lstStyle/>
          <a:p>
            <a:pPr algn="just"/>
            <a:endParaRPr lang="en-A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084263" y="871538"/>
            <a:ext cx="4625975" cy="3470275"/>
          </a:xfrm>
          <a:ln/>
        </p:spPr>
      </p:sp>
      <p:sp>
        <p:nvSpPr>
          <p:cNvPr id="46083" name="Rectangle 3"/>
          <p:cNvSpPr>
            <a:spLocks noGrp="1" noChangeArrowheads="1"/>
          </p:cNvSpPr>
          <p:nvPr>
            <p:ph type="body" idx="1"/>
          </p:nvPr>
        </p:nvSpPr>
        <p:spPr>
          <a:noFill/>
          <a:ln w="9525"/>
        </p:spPr>
        <p:txBody>
          <a:bodyPr/>
          <a:lstStyle/>
          <a:p>
            <a:pPr algn="just"/>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084263" y="871538"/>
            <a:ext cx="4625975" cy="3470275"/>
          </a:xfrm>
          <a:ln/>
        </p:spPr>
      </p:sp>
      <p:sp>
        <p:nvSpPr>
          <p:cNvPr id="27651"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084263" y="871538"/>
            <a:ext cx="4625975" cy="3470275"/>
          </a:xfrm>
          <a:ln/>
        </p:spPr>
      </p:sp>
      <p:sp>
        <p:nvSpPr>
          <p:cNvPr id="28675"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084263" y="871538"/>
            <a:ext cx="4625975" cy="3470275"/>
          </a:xfrm>
          <a:ln/>
        </p:spPr>
      </p:sp>
      <p:sp>
        <p:nvSpPr>
          <p:cNvPr id="29699"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084263" y="871538"/>
            <a:ext cx="4625975" cy="3470275"/>
          </a:xfrm>
          <a:ln/>
        </p:spPr>
      </p:sp>
      <p:sp>
        <p:nvSpPr>
          <p:cNvPr id="30723"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084263" y="871538"/>
            <a:ext cx="4625975" cy="3470275"/>
          </a:xfrm>
          <a:ln/>
        </p:spPr>
      </p:sp>
      <p:sp>
        <p:nvSpPr>
          <p:cNvPr id="31747"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084263" y="871538"/>
            <a:ext cx="4625975" cy="3470275"/>
          </a:xfrm>
          <a:ln/>
        </p:spPr>
      </p:sp>
      <p:sp>
        <p:nvSpPr>
          <p:cNvPr id="32771" name="Rectangle 3"/>
          <p:cNvSpPr>
            <a:spLocks noGrp="1" noChangeArrowheads="1"/>
          </p:cNvSpPr>
          <p:nvPr>
            <p:ph type="body" idx="1"/>
          </p:nvPr>
        </p:nvSpPr>
        <p:spPr>
          <a:noFill/>
          <a:ln w="9525"/>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13"/>
          <p:cNvSpPr>
            <a:spLocks noGrp="1" noChangeArrowheads="1"/>
          </p:cNvSpPr>
          <p:nvPr>
            <p:ph type="sldNum" sz="quarter" idx="10"/>
          </p:nvPr>
        </p:nvSpPr>
        <p:spPr>
          <a:ln/>
        </p:spPr>
        <p:txBody>
          <a:bodyPr/>
          <a:lstStyle>
            <a:lvl1pPr>
              <a:defRPr/>
            </a:lvl1pPr>
          </a:lstStyle>
          <a:p>
            <a:pPr>
              <a:defRPr/>
            </a:pPr>
            <a:fld id="{B9184E9B-60BB-4B9F-8A17-E42F526E694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3"/>
          <p:cNvSpPr>
            <a:spLocks noGrp="1" noChangeArrowheads="1"/>
          </p:cNvSpPr>
          <p:nvPr>
            <p:ph type="sldNum" sz="quarter" idx="10"/>
          </p:nvPr>
        </p:nvSpPr>
        <p:spPr>
          <a:ln/>
        </p:spPr>
        <p:txBody>
          <a:bodyPr/>
          <a:lstStyle>
            <a:lvl1pPr>
              <a:defRPr/>
            </a:lvl1pPr>
          </a:lstStyle>
          <a:p>
            <a:pPr>
              <a:defRPr/>
            </a:pPr>
            <a:fld id="{D05A341F-F688-4653-8636-9C8BD220B8C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260350"/>
            <a:ext cx="2160587" cy="56102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250825" y="260350"/>
            <a:ext cx="6329363"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3"/>
          <p:cNvSpPr>
            <a:spLocks noGrp="1" noChangeArrowheads="1"/>
          </p:cNvSpPr>
          <p:nvPr>
            <p:ph type="sldNum" sz="quarter" idx="10"/>
          </p:nvPr>
        </p:nvSpPr>
        <p:spPr>
          <a:ln/>
        </p:spPr>
        <p:txBody>
          <a:bodyPr/>
          <a:lstStyle>
            <a:lvl1pPr>
              <a:defRPr/>
            </a:lvl1pPr>
          </a:lstStyle>
          <a:p>
            <a:pPr>
              <a:defRPr/>
            </a:pPr>
            <a:fld id="{2FC53AC4-53B1-4270-9460-FEBF0DC048D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3"/>
          <p:cNvSpPr>
            <a:spLocks noGrp="1" noChangeArrowheads="1"/>
          </p:cNvSpPr>
          <p:nvPr>
            <p:ph type="sldNum" sz="quarter" idx="10"/>
          </p:nvPr>
        </p:nvSpPr>
        <p:spPr>
          <a:ln/>
        </p:spPr>
        <p:txBody>
          <a:bodyPr/>
          <a:lstStyle>
            <a:lvl1pPr>
              <a:defRPr/>
            </a:lvl1pPr>
          </a:lstStyle>
          <a:p>
            <a:pPr>
              <a:defRPr/>
            </a:pPr>
            <a:fld id="{63EC155D-9C68-4A35-96D2-29B67B5B9FF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918E5E3E-EEEA-4B0C-B9DE-ADCB6E6951A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250825" y="1052513"/>
            <a:ext cx="4244975" cy="481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052513"/>
            <a:ext cx="4244975" cy="481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3"/>
          <p:cNvSpPr>
            <a:spLocks noGrp="1" noChangeArrowheads="1"/>
          </p:cNvSpPr>
          <p:nvPr>
            <p:ph type="sldNum" sz="quarter" idx="10"/>
          </p:nvPr>
        </p:nvSpPr>
        <p:spPr>
          <a:ln/>
        </p:spPr>
        <p:txBody>
          <a:bodyPr/>
          <a:lstStyle>
            <a:lvl1pPr>
              <a:defRPr/>
            </a:lvl1pPr>
          </a:lstStyle>
          <a:p>
            <a:pPr>
              <a:defRPr/>
            </a:pPr>
            <a:fld id="{324EA85B-13BC-4A35-88A7-A61CF13157F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3"/>
          <p:cNvSpPr>
            <a:spLocks noGrp="1" noChangeArrowheads="1"/>
          </p:cNvSpPr>
          <p:nvPr>
            <p:ph type="sldNum" sz="quarter" idx="10"/>
          </p:nvPr>
        </p:nvSpPr>
        <p:spPr>
          <a:ln/>
        </p:spPr>
        <p:txBody>
          <a:bodyPr/>
          <a:lstStyle>
            <a:lvl1pPr>
              <a:defRPr/>
            </a:lvl1pPr>
          </a:lstStyle>
          <a:p>
            <a:pPr>
              <a:defRPr/>
            </a:pPr>
            <a:fld id="{B4242CAD-81BA-4E35-A211-C7A0DECB4A0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3"/>
          <p:cNvSpPr>
            <a:spLocks noGrp="1" noChangeArrowheads="1"/>
          </p:cNvSpPr>
          <p:nvPr>
            <p:ph type="sldNum" sz="quarter" idx="10"/>
          </p:nvPr>
        </p:nvSpPr>
        <p:spPr>
          <a:ln/>
        </p:spPr>
        <p:txBody>
          <a:bodyPr/>
          <a:lstStyle>
            <a:lvl1pPr>
              <a:defRPr/>
            </a:lvl1pPr>
          </a:lstStyle>
          <a:p>
            <a:pPr>
              <a:defRPr/>
            </a:pPr>
            <a:fld id="{030CEB22-0128-4E5D-898E-84341CF6923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EF13A704-D0A5-45E8-8AD8-90AF94E00E97}"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1D706A0-82C3-42E0-AB03-30DEC454B26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E50E3223-1EB8-48D2-B432-B5A1844DE48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rrowheads="1"/>
          </p:cNvPicPr>
          <p:nvPr/>
        </p:nvPicPr>
        <p:blipFill>
          <a:blip r:embed="rId13" cstate="print">
            <a:lum bright="6000"/>
          </a:blip>
          <a:srcRect/>
          <a:stretch>
            <a:fillRect/>
          </a:stretch>
        </p:blipFill>
        <p:spPr bwMode="auto">
          <a:xfrm>
            <a:off x="1284288" y="65088"/>
            <a:ext cx="6704012" cy="6704012"/>
          </a:xfrm>
          <a:prstGeom prst="rect">
            <a:avLst/>
          </a:prstGeom>
          <a:noFill/>
          <a:ln w="12700">
            <a:noFill/>
            <a:miter lim="800000"/>
            <a:headEnd/>
            <a:tailEnd/>
          </a:ln>
        </p:spPr>
      </p:pic>
      <p:pic>
        <p:nvPicPr>
          <p:cNvPr id="1027" name="Picture 2"/>
          <p:cNvPicPr>
            <a:picLocks noChangeArrowheads="1"/>
          </p:cNvPicPr>
          <p:nvPr/>
        </p:nvPicPr>
        <p:blipFill>
          <a:blip r:embed="rId14" cstate="print"/>
          <a:srcRect/>
          <a:stretch>
            <a:fillRect/>
          </a:stretch>
        </p:blipFill>
        <p:spPr bwMode="auto">
          <a:xfrm>
            <a:off x="250825" y="6237288"/>
            <a:ext cx="1441450" cy="431800"/>
          </a:xfrm>
          <a:prstGeom prst="rect">
            <a:avLst/>
          </a:prstGeom>
          <a:noFill/>
          <a:ln w="12700">
            <a:noFill/>
            <a:miter lim="800000"/>
            <a:headEnd/>
            <a:tailEnd/>
          </a:ln>
        </p:spPr>
      </p:pic>
      <p:sp>
        <p:nvSpPr>
          <p:cNvPr id="1030" name="Rectangle 6"/>
          <p:cNvSpPr>
            <a:spLocks noChangeArrowheads="1"/>
          </p:cNvSpPr>
          <p:nvPr/>
        </p:nvSpPr>
        <p:spPr bwMode="auto">
          <a:xfrm>
            <a:off x="1619250" y="6302375"/>
            <a:ext cx="2663825" cy="301625"/>
          </a:xfrm>
          <a:prstGeom prst="rect">
            <a:avLst/>
          </a:prstGeom>
          <a:noFill/>
          <a:ln w="12700">
            <a:noFill/>
            <a:miter lim="800000"/>
            <a:headEnd/>
            <a:tailEnd/>
          </a:ln>
          <a:effectLst/>
        </p:spPr>
        <p:txBody>
          <a:bodyPr lIns="90488" tIns="44450" rIns="90488" bIns="44450" anchor="ctr">
            <a:spAutoFit/>
          </a:bodyPr>
          <a:lstStyle/>
          <a:p>
            <a:pPr>
              <a:spcBef>
                <a:spcPct val="50000"/>
              </a:spcBef>
              <a:defRPr/>
            </a:pPr>
            <a:r>
              <a:rPr lang="en-GB" sz="1400" b="0">
                <a:solidFill>
                  <a:schemeClr val="bg2"/>
                </a:solidFill>
              </a:rPr>
              <a:t>Central Laboratories</a:t>
            </a:r>
          </a:p>
        </p:txBody>
      </p:sp>
      <p:sp>
        <p:nvSpPr>
          <p:cNvPr id="1029" name="Rectangle 9"/>
          <p:cNvSpPr>
            <a:spLocks noGrp="1" noChangeArrowheads="1"/>
          </p:cNvSpPr>
          <p:nvPr>
            <p:ph type="body" idx="1"/>
          </p:nvPr>
        </p:nvSpPr>
        <p:spPr bwMode="auto">
          <a:xfrm>
            <a:off x="250825" y="1052513"/>
            <a:ext cx="8642350" cy="4818062"/>
          </a:xfrm>
          <a:prstGeom prst="rect">
            <a:avLst/>
          </a:prstGeom>
          <a:noFill/>
          <a:ln w="12700">
            <a:noFill/>
            <a:miter lim="800000"/>
            <a:headEnd/>
            <a:tailEnd/>
          </a:ln>
        </p:spPr>
        <p:txBody>
          <a:bodyPr vert="horz" wrap="square" lIns="0" tIns="14400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35" name="Rectangle 11"/>
          <p:cNvSpPr>
            <a:spLocks noGrp="1" noChangeArrowheads="1"/>
          </p:cNvSpPr>
          <p:nvPr>
            <p:ph type="title"/>
          </p:nvPr>
        </p:nvSpPr>
        <p:spPr bwMode="auto">
          <a:xfrm>
            <a:off x="250825" y="260350"/>
            <a:ext cx="8642350" cy="747713"/>
          </a:xfrm>
          <a:prstGeom prst="rect">
            <a:avLst/>
          </a:prstGeom>
          <a:gradFill rotWithShape="0">
            <a:gsLst>
              <a:gs pos="0">
                <a:srgbClr val="FC0128"/>
              </a:gs>
              <a:gs pos="100000">
                <a:srgbClr val="FC0128">
                  <a:gamma/>
                  <a:tint val="89804"/>
                  <a:invGamma/>
                </a:srgbClr>
              </a:gs>
            </a:gsLst>
            <a:lin ang="5400000" scaled="1"/>
          </a:grad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GB" smtClean="0"/>
              <a:t>Click to edit Master title style</a:t>
            </a:r>
          </a:p>
        </p:txBody>
      </p:sp>
      <p:sp>
        <p:nvSpPr>
          <p:cNvPr id="1037" name="Rectangle 13"/>
          <p:cNvSpPr>
            <a:spLocks noGrp="1" noChangeArrowheads="1"/>
          </p:cNvSpPr>
          <p:nvPr>
            <p:ph type="sldNum" sz="quarter" idx="4"/>
          </p:nvPr>
        </p:nvSpPr>
        <p:spPr bwMode="auto">
          <a:xfrm>
            <a:off x="6759575" y="6465888"/>
            <a:ext cx="2133600" cy="376237"/>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200" b="0">
                <a:solidFill>
                  <a:srgbClr val="CECECE"/>
                </a:solidFill>
              </a:defRPr>
            </a:lvl1pPr>
          </a:lstStyle>
          <a:p>
            <a:pPr>
              <a:defRPr/>
            </a:pPr>
            <a:fld id="{6E0A1AE3-A977-4AE1-A5BF-B8BE4AC2AEA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2800" b="1">
          <a:solidFill>
            <a:schemeClr val="tx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50000"/>
        </a:spcBef>
        <a:spcAft>
          <a:spcPct val="0"/>
        </a:spcAft>
        <a:buClr>
          <a:schemeClr val="hlink"/>
        </a:buClr>
        <a:buSzPct val="50000"/>
        <a:buFont typeface="Monotype Sorts" pitchFamily="2" charset="2"/>
        <a:buChar char="l"/>
        <a:defRPr sz="2400">
          <a:solidFill>
            <a:schemeClr val="bg2"/>
          </a:solidFill>
          <a:latin typeface="+mn-lt"/>
          <a:ea typeface="+mn-ea"/>
          <a:cs typeface="+mn-cs"/>
        </a:defRPr>
      </a:lvl1pPr>
      <a:lvl2pPr marL="742950" indent="-285750" algn="l" rtl="0" eaLnBrk="0" fontAlgn="base" hangingPunct="0">
        <a:spcBef>
          <a:spcPct val="0"/>
        </a:spcBef>
        <a:spcAft>
          <a:spcPct val="0"/>
        </a:spcAft>
        <a:buClr>
          <a:schemeClr val="hlink"/>
        </a:buClr>
        <a:buSzPct val="81000"/>
        <a:buChar char="•"/>
        <a:defRPr sz="2400">
          <a:solidFill>
            <a:schemeClr val="bg2"/>
          </a:solidFill>
          <a:latin typeface="+mn-lt"/>
        </a:defRPr>
      </a:lvl2pPr>
      <a:lvl3pPr marL="1143000" indent="-228600" algn="l" rtl="0" eaLnBrk="0" fontAlgn="base" hangingPunct="0">
        <a:spcBef>
          <a:spcPct val="0"/>
        </a:spcBef>
        <a:spcAft>
          <a:spcPct val="0"/>
        </a:spcAft>
        <a:buClr>
          <a:schemeClr val="hlink"/>
        </a:buClr>
        <a:buSzPct val="81000"/>
        <a:buChar char="•"/>
        <a:defRPr sz="2400">
          <a:solidFill>
            <a:schemeClr val="bg2"/>
          </a:solidFill>
          <a:latin typeface="+mn-lt"/>
        </a:defRPr>
      </a:lvl3pPr>
      <a:lvl4pPr marL="16002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4pPr>
      <a:lvl5pPr marL="20574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5pPr>
      <a:lvl6pPr marL="25146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6pPr>
      <a:lvl7pPr marL="29718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7pPr>
      <a:lvl8pPr marL="34290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8pPr>
      <a:lvl9pPr marL="3886200" indent="-228600" algn="l" rtl="0" eaLnBrk="0" fontAlgn="base" hangingPunct="0">
        <a:spcBef>
          <a:spcPct val="20000"/>
        </a:spcBef>
        <a:spcAft>
          <a:spcPct val="0"/>
        </a:spcAft>
        <a:buClr>
          <a:schemeClr val="hlink"/>
        </a:buClr>
        <a:buSzPct val="81000"/>
        <a:buChar char="•"/>
        <a:defRPr sz="2000" b="1">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eil.jamieson@opus.co.n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FC6537CD-EC3F-44F0-AADD-DCEE631CA0FB}" type="slidenum">
              <a:rPr lang="en-GB" smtClean="0"/>
              <a:pPr/>
              <a:t>1</a:t>
            </a:fld>
            <a:endParaRPr lang="en-GB" smtClean="0"/>
          </a:p>
        </p:txBody>
      </p:sp>
      <p:sp>
        <p:nvSpPr>
          <p:cNvPr id="4098" name="Rectangle 2"/>
          <p:cNvSpPr>
            <a:spLocks noGrp="1" noChangeArrowheads="1"/>
          </p:cNvSpPr>
          <p:nvPr>
            <p:ph type="subTitle" idx="1"/>
          </p:nvPr>
        </p:nvSpPr>
        <p:spPr>
          <a:xfrm>
            <a:off x="415636" y="458041"/>
            <a:ext cx="8278033" cy="4252913"/>
          </a:xfrm>
          <a:gradFill rotWithShape="0">
            <a:gsLst>
              <a:gs pos="0">
                <a:srgbClr val="FC0128"/>
              </a:gs>
              <a:gs pos="100000">
                <a:srgbClr val="FC0128">
                  <a:gamma/>
                  <a:tint val="89804"/>
                  <a:invGamma/>
                </a:srgbClr>
              </a:gs>
            </a:gsLst>
            <a:lin ang="5400000" scaled="1"/>
          </a:gradFill>
        </p:spPr>
        <p:txBody>
          <a:bodyPr lIns="90488" tIns="0" rIns="90488" bIns="44450" anchor="ctr" anchorCtr="1"/>
          <a:lstStyle/>
          <a:p>
            <a:pPr>
              <a:spcBef>
                <a:spcPct val="0"/>
              </a:spcBef>
              <a:defRPr/>
            </a:pPr>
            <a:r>
              <a:rPr lang="en-GB" sz="2800" b="1" dirty="0" smtClean="0">
                <a:solidFill>
                  <a:schemeClr val="tx1"/>
                </a:solidFill>
                <a:effectLst>
                  <a:outerShdw blurRad="38100" dist="38100" dir="2700000" algn="tl">
                    <a:srgbClr val="000000"/>
                  </a:outerShdw>
                </a:effectLst>
              </a:rPr>
              <a:t>Skid Resistance Effects of Common </a:t>
            </a:r>
          </a:p>
          <a:p>
            <a:pPr>
              <a:spcBef>
                <a:spcPct val="0"/>
              </a:spcBef>
              <a:defRPr/>
            </a:pPr>
            <a:r>
              <a:rPr lang="en-GB" sz="2800" b="1" dirty="0" smtClean="0">
                <a:solidFill>
                  <a:schemeClr val="tx1"/>
                </a:solidFill>
                <a:effectLst>
                  <a:outerShdw blurRad="38100" dist="38100" dir="2700000" algn="tl">
                    <a:srgbClr val="000000"/>
                  </a:outerShdw>
                </a:effectLst>
              </a:rPr>
              <a:t>Treatments for Frost and Ice –</a:t>
            </a:r>
          </a:p>
          <a:p>
            <a:pPr>
              <a:spcBef>
                <a:spcPct val="0"/>
              </a:spcBef>
              <a:defRPr/>
            </a:pPr>
            <a:r>
              <a:rPr lang="en-GB" sz="2800" b="1" dirty="0" smtClean="0">
                <a:solidFill>
                  <a:schemeClr val="tx1"/>
                </a:solidFill>
                <a:effectLst>
                  <a:outerShdw blurRad="38100" dist="38100" dir="2700000" algn="tl">
                    <a:srgbClr val="000000"/>
                  </a:outerShdw>
                </a:effectLst>
              </a:rPr>
              <a:t>Mineral Grit and CMA</a:t>
            </a:r>
          </a:p>
          <a:p>
            <a:pPr>
              <a:spcBef>
                <a:spcPct val="0"/>
              </a:spcBef>
              <a:defRPr/>
            </a:pPr>
            <a:endParaRPr lang="en-GB" sz="1800" dirty="0" smtClean="0">
              <a:solidFill>
                <a:schemeClr val="tx1"/>
              </a:solidFill>
              <a:effectLst>
                <a:outerShdw blurRad="38100" dist="38100" dir="2700000" algn="tl">
                  <a:srgbClr val="000000"/>
                </a:outerShdw>
              </a:effectLst>
            </a:endParaRPr>
          </a:p>
          <a:p>
            <a:pPr>
              <a:spcBef>
                <a:spcPct val="0"/>
              </a:spcBef>
              <a:defRPr/>
            </a:pPr>
            <a:endParaRPr lang="en-GB" sz="1800" dirty="0" smtClean="0">
              <a:solidFill>
                <a:schemeClr val="tx1"/>
              </a:solidFill>
              <a:effectLst>
                <a:outerShdw blurRad="38100" dist="38100" dir="2700000" algn="tl">
                  <a:srgbClr val="000000"/>
                </a:outerShdw>
              </a:effectLst>
            </a:endParaRPr>
          </a:p>
          <a:p>
            <a:pPr>
              <a:spcBef>
                <a:spcPct val="0"/>
              </a:spcBef>
              <a:defRPr/>
            </a:pPr>
            <a:endParaRPr lang="en-GB" sz="1800" dirty="0" smtClean="0">
              <a:solidFill>
                <a:schemeClr val="tx1"/>
              </a:solidFill>
              <a:effectLst>
                <a:outerShdw blurRad="38100" dist="38100" dir="2700000" algn="tl">
                  <a:srgbClr val="000000"/>
                </a:outerShdw>
              </a:effectLst>
            </a:endParaRPr>
          </a:p>
          <a:p>
            <a:pPr>
              <a:spcBef>
                <a:spcPct val="0"/>
              </a:spcBef>
              <a:defRPr/>
            </a:pPr>
            <a:r>
              <a:rPr lang="en-GB" dirty="0" smtClean="0">
                <a:solidFill>
                  <a:schemeClr val="tx1"/>
                </a:solidFill>
                <a:effectLst>
                  <a:outerShdw blurRad="38100" dist="38100" dir="2700000" algn="tl">
                    <a:srgbClr val="000000"/>
                  </a:outerShdw>
                </a:effectLst>
              </a:rPr>
              <a:t>Neil Jamieson</a:t>
            </a:r>
          </a:p>
          <a:p>
            <a:pPr>
              <a:spcBef>
                <a:spcPct val="0"/>
              </a:spcBef>
              <a:defRPr/>
            </a:pPr>
            <a:endParaRPr lang="en-GB" baseline="30000" dirty="0" smtClean="0">
              <a:solidFill>
                <a:schemeClr val="tx1"/>
              </a:solidFill>
              <a:effectLst>
                <a:outerShdw blurRad="38100" dist="38100" dir="2700000" algn="tl">
                  <a:srgbClr val="000000"/>
                </a:outerShdw>
              </a:effectLst>
            </a:endParaRPr>
          </a:p>
          <a:p>
            <a:pPr>
              <a:spcBef>
                <a:spcPct val="0"/>
              </a:spcBef>
              <a:defRPr/>
            </a:pPr>
            <a:endParaRPr lang="en-GB" baseline="30000" dirty="0" smtClean="0">
              <a:solidFill>
                <a:schemeClr val="tx1"/>
              </a:solidFill>
            </a:endParaRPr>
          </a:p>
          <a:p>
            <a:pPr>
              <a:spcBef>
                <a:spcPct val="0"/>
              </a:spcBef>
              <a:defRPr/>
            </a:pPr>
            <a:endParaRPr lang="en-GB" sz="1400" i="1" baseline="30000" dirty="0" smtClean="0">
              <a:solidFill>
                <a:schemeClr val="tx1"/>
              </a:solidFill>
              <a:effectLst>
                <a:outerShdw blurRad="38100" dist="38100" dir="2700000" algn="tl">
                  <a:srgbClr val="000000"/>
                </a:outerShdw>
              </a:effectLst>
            </a:endParaRPr>
          </a:p>
          <a:p>
            <a:pPr>
              <a:spcBef>
                <a:spcPct val="0"/>
              </a:spcBef>
              <a:defRPr/>
            </a:pPr>
            <a:r>
              <a:rPr lang="en-GB" sz="1400" i="1" dirty="0" smtClean="0">
                <a:solidFill>
                  <a:schemeClr val="tx1"/>
                </a:solidFill>
                <a:effectLst>
                  <a:outerShdw blurRad="38100" dist="38100" dir="2700000" algn="tl">
                    <a:srgbClr val="000000"/>
                  </a:outerShdw>
                </a:effectLst>
              </a:rPr>
              <a:t>Opus International Consultants</a:t>
            </a:r>
          </a:p>
          <a:p>
            <a:pPr>
              <a:lnSpc>
                <a:spcPct val="90000"/>
              </a:lnSpc>
              <a:spcBef>
                <a:spcPct val="0"/>
              </a:spcBef>
              <a:defRPr/>
            </a:pPr>
            <a:endParaRPr lang="en-GB" sz="1400" baseline="30000"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97E48D12-F6C0-4453-8C4C-71177D8376D1}" type="slidenum">
              <a:rPr lang="en-GB" smtClean="0"/>
              <a:pPr/>
              <a:t>10</a:t>
            </a:fld>
            <a:endParaRPr lang="en-GB" smtClean="0"/>
          </a:p>
        </p:txBody>
      </p:sp>
      <p:sp>
        <p:nvSpPr>
          <p:cNvPr id="727042" name="Rectangle 2"/>
          <p:cNvSpPr>
            <a:spLocks noGrp="1" noChangeArrowheads="1"/>
          </p:cNvSpPr>
          <p:nvPr>
            <p:ph type="title"/>
          </p:nvPr>
        </p:nvSpPr>
        <p:spPr/>
        <p:txBody>
          <a:bodyPr/>
          <a:lstStyle/>
          <a:p>
            <a:pPr>
              <a:defRPr/>
            </a:pPr>
            <a:r>
              <a:rPr lang="en-NZ" dirty="0" smtClean="0"/>
              <a:t>Crash Rate and Skid Resistance</a:t>
            </a:r>
            <a:endParaRPr lang="en-GB" dirty="0" smtClean="0"/>
          </a:p>
        </p:txBody>
      </p:sp>
      <p:sp>
        <p:nvSpPr>
          <p:cNvPr id="9220" name="Rectangle 3"/>
          <p:cNvSpPr>
            <a:spLocks noGrp="1" noChangeArrowheads="1"/>
          </p:cNvSpPr>
          <p:nvPr>
            <p:ph type="body" idx="1"/>
          </p:nvPr>
        </p:nvSpPr>
        <p:spPr>
          <a:xfrm>
            <a:off x="250825" y="1008063"/>
            <a:ext cx="8642350" cy="4818062"/>
          </a:xfrm>
        </p:spPr>
        <p:txBody>
          <a:bodyPr/>
          <a:lstStyle/>
          <a:p>
            <a:r>
              <a:rPr lang="en-GB" dirty="0" smtClean="0"/>
              <a:t>Statistical analysis of fatal and injury crashes</a:t>
            </a:r>
          </a:p>
          <a:p>
            <a:endParaRPr lang="en-GB" dirty="0" smtClean="0"/>
          </a:p>
          <a:p>
            <a:endParaRPr lang="en-GB" dirty="0" smtClean="0"/>
          </a:p>
          <a:p>
            <a:endParaRPr lang="en-GB" dirty="0" smtClean="0"/>
          </a:p>
          <a:p>
            <a:endParaRPr lang="en-GB" dirty="0" smtClean="0"/>
          </a:p>
          <a:p>
            <a:endParaRPr lang="en-GB" sz="4400" dirty="0" smtClean="0"/>
          </a:p>
          <a:p>
            <a:endParaRPr lang="en-GB" dirty="0" smtClean="0"/>
          </a:p>
          <a:p>
            <a:r>
              <a:rPr lang="en-GB" dirty="0" smtClean="0"/>
              <a:t>Good correlation between SCRIM and Coefficients of Friction  (</a:t>
            </a:r>
            <a:r>
              <a:rPr lang="en-GB" dirty="0" err="1" smtClean="0"/>
              <a:t>CoF</a:t>
            </a:r>
            <a:r>
              <a:rPr lang="en-GB" dirty="0" smtClean="0"/>
              <a:t>) from Locked Wheel Braking (LWB) tests</a:t>
            </a:r>
          </a:p>
        </p:txBody>
      </p:sp>
      <p:pic>
        <p:nvPicPr>
          <p:cNvPr id="17" name="Picture 16" descr="crash risk model plot replotted.jpg"/>
          <p:cNvPicPr>
            <a:picLocks noChangeAspect="1"/>
          </p:cNvPicPr>
          <p:nvPr/>
        </p:nvPicPr>
        <p:blipFill>
          <a:blip r:embed="rId3" cstate="print"/>
          <a:srcRect t="3529"/>
          <a:stretch>
            <a:fillRect/>
          </a:stretch>
        </p:blipFill>
        <p:spPr>
          <a:xfrm>
            <a:off x="1543792" y="1662682"/>
            <a:ext cx="6258296" cy="358626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ricom.JPG"/>
          <p:cNvPicPr>
            <a:picLocks noChangeAspect="1"/>
          </p:cNvPicPr>
          <p:nvPr/>
        </p:nvPicPr>
        <p:blipFill>
          <a:blip r:embed="rId3" cstate="print"/>
          <a:stretch>
            <a:fillRect/>
          </a:stretch>
        </p:blipFill>
        <p:spPr>
          <a:xfrm>
            <a:off x="5911025" y="2823358"/>
            <a:ext cx="2982150" cy="2236613"/>
          </a:xfrm>
          <a:prstGeom prst="rect">
            <a:avLst/>
          </a:prstGeom>
        </p:spPr>
      </p:pic>
      <p:sp>
        <p:nvSpPr>
          <p:cNvPr id="10242" name="Slide Number Placeholder 3"/>
          <p:cNvSpPr>
            <a:spLocks noGrp="1"/>
          </p:cNvSpPr>
          <p:nvPr>
            <p:ph type="sldNum" sz="quarter" idx="10"/>
          </p:nvPr>
        </p:nvSpPr>
        <p:spPr>
          <a:noFill/>
        </p:spPr>
        <p:txBody>
          <a:bodyPr/>
          <a:lstStyle/>
          <a:p>
            <a:fld id="{D61EF508-6BB3-4BAA-8631-D576D5344CA7}" type="slidenum">
              <a:rPr lang="en-GB" smtClean="0"/>
              <a:pPr/>
              <a:t>11</a:t>
            </a:fld>
            <a:endParaRPr lang="en-GB" smtClean="0"/>
          </a:p>
        </p:txBody>
      </p:sp>
      <p:sp>
        <p:nvSpPr>
          <p:cNvPr id="729090" name="Rectangle 2"/>
          <p:cNvSpPr>
            <a:spLocks noGrp="1" noChangeArrowheads="1"/>
          </p:cNvSpPr>
          <p:nvPr>
            <p:ph type="title"/>
          </p:nvPr>
        </p:nvSpPr>
        <p:spPr/>
        <p:txBody>
          <a:bodyPr/>
          <a:lstStyle/>
          <a:p>
            <a:pPr>
              <a:defRPr/>
            </a:pPr>
            <a:r>
              <a:rPr lang="en-NZ" dirty="0" smtClean="0"/>
              <a:t>Quantifying Changes in Skid Resistance (1)</a:t>
            </a:r>
            <a:endParaRPr lang="en-GB" dirty="0" smtClean="0"/>
          </a:p>
        </p:txBody>
      </p:sp>
      <p:sp>
        <p:nvSpPr>
          <p:cNvPr id="10244" name="Rectangle 3"/>
          <p:cNvSpPr>
            <a:spLocks noGrp="1" noChangeArrowheads="1"/>
          </p:cNvSpPr>
          <p:nvPr>
            <p:ph type="body" idx="1"/>
          </p:nvPr>
        </p:nvSpPr>
        <p:spPr/>
        <p:txBody>
          <a:bodyPr/>
          <a:lstStyle/>
          <a:p>
            <a:r>
              <a:rPr lang="en-NZ" dirty="0" smtClean="0"/>
              <a:t>Locked Wheel Braking Tests</a:t>
            </a:r>
          </a:p>
          <a:p>
            <a:pPr lvl="1"/>
            <a:endParaRPr lang="en-NZ" dirty="0" smtClean="0"/>
          </a:p>
          <a:p>
            <a:pPr lvl="1"/>
            <a:r>
              <a:rPr lang="en-NZ" dirty="0" smtClean="0"/>
              <a:t>7 sites</a:t>
            </a:r>
          </a:p>
          <a:p>
            <a:pPr lvl="1"/>
            <a:r>
              <a:rPr lang="en-NZ" dirty="0" smtClean="0"/>
              <a:t>different surfaces</a:t>
            </a:r>
          </a:p>
          <a:p>
            <a:pPr lvl="1"/>
            <a:r>
              <a:rPr lang="en-NZ" dirty="0" smtClean="0"/>
              <a:t>different traffic levels</a:t>
            </a:r>
          </a:p>
          <a:p>
            <a:pPr lvl="1"/>
            <a:endParaRPr lang="en-NZ" dirty="0" smtClean="0"/>
          </a:p>
          <a:p>
            <a:pPr lvl="1"/>
            <a:r>
              <a:rPr lang="en-NZ" dirty="0" smtClean="0"/>
              <a:t>Dry</a:t>
            </a:r>
          </a:p>
          <a:p>
            <a:pPr lvl="1"/>
            <a:r>
              <a:rPr lang="en-NZ" dirty="0" smtClean="0"/>
              <a:t>Wet</a:t>
            </a:r>
          </a:p>
          <a:p>
            <a:pPr lvl="1"/>
            <a:r>
              <a:rPr lang="en-NZ" dirty="0" smtClean="0"/>
              <a:t>CMA</a:t>
            </a:r>
          </a:p>
          <a:p>
            <a:pPr lvl="1"/>
            <a:r>
              <a:rPr lang="en-NZ" dirty="0" smtClean="0"/>
              <a:t>Grit</a:t>
            </a:r>
          </a:p>
          <a:p>
            <a:pPr lvl="1"/>
            <a:endParaRPr lang="en-NZ" dirty="0" smtClean="0"/>
          </a:p>
          <a:p>
            <a:pPr lvl="1"/>
            <a:r>
              <a:rPr lang="en-NZ" dirty="0" err="1" smtClean="0"/>
              <a:t>CoF</a:t>
            </a:r>
            <a:endParaRPr lang="en-NZ" dirty="0" smtClean="0"/>
          </a:p>
          <a:p>
            <a:pPr lvl="1"/>
            <a:r>
              <a:rPr lang="en-NZ" dirty="0" smtClean="0"/>
              <a:t>Braking distance</a:t>
            </a:r>
          </a:p>
          <a:p>
            <a:pPr lvl="1"/>
            <a:endParaRPr lang="en-NZ" dirty="0" smtClean="0"/>
          </a:p>
          <a:p>
            <a:pPr lvl="1"/>
            <a:endParaRPr lang="en-NZ" dirty="0" smtClean="0"/>
          </a:p>
          <a:p>
            <a:endParaRPr lang="en-NZ" dirty="0" smtClean="0"/>
          </a:p>
          <a:p>
            <a:endParaRPr lang="en-NZ" dirty="0" smtClean="0"/>
          </a:p>
          <a:p>
            <a:endParaRPr lang="en-GB" dirty="0" smtClean="0"/>
          </a:p>
        </p:txBody>
      </p:sp>
      <p:pic>
        <p:nvPicPr>
          <p:cNvPr id="5" name="Picture 4" descr="Test Vehicle.JPG"/>
          <p:cNvPicPr>
            <a:picLocks noChangeAspect="1"/>
          </p:cNvPicPr>
          <p:nvPr/>
        </p:nvPicPr>
        <p:blipFill>
          <a:blip r:embed="rId4" cstate="print"/>
          <a:stretch>
            <a:fillRect/>
          </a:stretch>
        </p:blipFill>
        <p:spPr>
          <a:xfrm>
            <a:off x="4678878" y="1052513"/>
            <a:ext cx="2976562" cy="2232422"/>
          </a:xfrm>
          <a:prstGeom prst="rect">
            <a:avLst/>
          </a:prstGeom>
        </p:spPr>
      </p:pic>
      <p:pic>
        <p:nvPicPr>
          <p:cNvPr id="7" name="Picture 6" descr="Skid.JPG"/>
          <p:cNvPicPr>
            <a:picLocks noChangeAspect="1"/>
          </p:cNvPicPr>
          <p:nvPr/>
        </p:nvPicPr>
        <p:blipFill>
          <a:blip r:embed="rId5" cstate="print"/>
          <a:stretch>
            <a:fillRect/>
          </a:stretch>
        </p:blipFill>
        <p:spPr>
          <a:xfrm>
            <a:off x="3727711" y="4191990"/>
            <a:ext cx="3031864" cy="22738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4E3ED462-1850-4E54-9A1A-0E2F84308920}" type="slidenum">
              <a:rPr lang="en-GB" smtClean="0"/>
              <a:pPr/>
              <a:t>12</a:t>
            </a:fld>
            <a:endParaRPr lang="en-GB" smtClean="0"/>
          </a:p>
        </p:txBody>
      </p:sp>
      <p:sp>
        <p:nvSpPr>
          <p:cNvPr id="731138" name="Rectangle 2"/>
          <p:cNvSpPr>
            <a:spLocks noGrp="1" noChangeArrowheads="1"/>
          </p:cNvSpPr>
          <p:nvPr>
            <p:ph type="title"/>
          </p:nvPr>
        </p:nvSpPr>
        <p:spPr/>
        <p:txBody>
          <a:bodyPr/>
          <a:lstStyle/>
          <a:p>
            <a:pPr>
              <a:defRPr/>
            </a:pPr>
            <a:r>
              <a:rPr lang="en-NZ" dirty="0" smtClean="0"/>
              <a:t>Quantifying Changes in Skid Resistance (2)</a:t>
            </a:r>
            <a:endParaRPr lang="en-GB" dirty="0" smtClean="0"/>
          </a:p>
        </p:txBody>
      </p:sp>
      <p:sp>
        <p:nvSpPr>
          <p:cNvPr id="11268" name="Rectangle 3"/>
          <p:cNvSpPr>
            <a:spLocks noGrp="1" noChangeArrowheads="1"/>
          </p:cNvSpPr>
          <p:nvPr>
            <p:ph type="body" idx="1"/>
          </p:nvPr>
        </p:nvSpPr>
        <p:spPr/>
        <p:txBody>
          <a:bodyPr/>
          <a:lstStyle/>
          <a:p>
            <a:r>
              <a:rPr lang="en-NZ" dirty="0" err="1" smtClean="0"/>
              <a:t>GripTester</a:t>
            </a:r>
            <a:r>
              <a:rPr lang="en-NZ" dirty="0" smtClean="0"/>
              <a:t> Measurements</a:t>
            </a:r>
          </a:p>
          <a:p>
            <a:pPr lvl="1"/>
            <a:r>
              <a:rPr lang="en-NZ" dirty="0" smtClean="0"/>
              <a:t>Push mode</a:t>
            </a:r>
          </a:p>
          <a:p>
            <a:pPr lvl="1"/>
            <a:endParaRPr lang="en-NZ" dirty="0" smtClean="0"/>
          </a:p>
          <a:p>
            <a:pPr lvl="1"/>
            <a:r>
              <a:rPr lang="en-NZ" dirty="0" smtClean="0"/>
              <a:t>Dry</a:t>
            </a:r>
          </a:p>
          <a:p>
            <a:pPr lvl="1"/>
            <a:r>
              <a:rPr lang="en-NZ" dirty="0" smtClean="0"/>
              <a:t>Wet</a:t>
            </a:r>
          </a:p>
          <a:p>
            <a:pPr lvl="1"/>
            <a:r>
              <a:rPr lang="en-NZ" dirty="0" smtClean="0"/>
              <a:t>CMA</a:t>
            </a:r>
          </a:p>
          <a:p>
            <a:pPr lvl="1"/>
            <a:r>
              <a:rPr lang="en-NZ" dirty="0" smtClean="0"/>
              <a:t>Grit</a:t>
            </a:r>
          </a:p>
          <a:p>
            <a:pPr lvl="1"/>
            <a:endParaRPr lang="en-NZ" dirty="0" smtClean="0"/>
          </a:p>
          <a:p>
            <a:pPr lvl="1"/>
            <a:r>
              <a:rPr lang="en-NZ" dirty="0" smtClean="0"/>
              <a:t>Wet + time</a:t>
            </a:r>
          </a:p>
          <a:p>
            <a:pPr lvl="1"/>
            <a:r>
              <a:rPr lang="en-NZ" dirty="0" smtClean="0"/>
              <a:t>CMA  + time</a:t>
            </a:r>
          </a:p>
          <a:p>
            <a:pPr lvl="1"/>
            <a:r>
              <a:rPr lang="en-NZ" dirty="0" smtClean="0"/>
              <a:t>CMA + time + dewfall</a:t>
            </a:r>
          </a:p>
          <a:p>
            <a:pPr lvl="1"/>
            <a:r>
              <a:rPr lang="en-NZ" dirty="0" smtClean="0"/>
              <a:t>Grit + time</a:t>
            </a:r>
          </a:p>
        </p:txBody>
      </p:sp>
      <p:pic>
        <p:nvPicPr>
          <p:cNvPr id="1026" name="Picture 2"/>
          <p:cNvPicPr>
            <a:picLocks noChangeAspect="1" noChangeArrowheads="1"/>
          </p:cNvPicPr>
          <p:nvPr/>
        </p:nvPicPr>
        <p:blipFill>
          <a:blip r:embed="rId3" cstate="print"/>
          <a:srcRect/>
          <a:stretch>
            <a:fillRect/>
          </a:stretch>
        </p:blipFill>
        <p:spPr bwMode="auto">
          <a:xfrm>
            <a:off x="4516768" y="1326594"/>
            <a:ext cx="4124325" cy="2809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5E75CFF0-239F-4644-938A-B82803E4B824}" type="slidenum">
              <a:rPr lang="en-GB" smtClean="0"/>
              <a:pPr/>
              <a:t>13</a:t>
            </a:fld>
            <a:endParaRPr lang="en-GB" smtClean="0"/>
          </a:p>
        </p:txBody>
      </p:sp>
      <p:sp>
        <p:nvSpPr>
          <p:cNvPr id="733186" name="Rectangle 2"/>
          <p:cNvSpPr>
            <a:spLocks noGrp="1" noChangeArrowheads="1"/>
          </p:cNvSpPr>
          <p:nvPr>
            <p:ph type="title"/>
          </p:nvPr>
        </p:nvSpPr>
        <p:spPr/>
        <p:txBody>
          <a:bodyPr/>
          <a:lstStyle/>
          <a:p>
            <a:pPr>
              <a:defRPr/>
            </a:pPr>
            <a:r>
              <a:rPr lang="en-NZ" dirty="0" smtClean="0"/>
              <a:t>Results – LWB Tests (1) </a:t>
            </a:r>
            <a:endParaRPr lang="en-GB" dirty="0" smtClean="0"/>
          </a:p>
        </p:txBody>
      </p:sp>
      <p:sp>
        <p:nvSpPr>
          <p:cNvPr id="12292" name="Rectangle 3"/>
          <p:cNvSpPr>
            <a:spLocks noGrp="1" noChangeArrowheads="1"/>
          </p:cNvSpPr>
          <p:nvPr>
            <p:ph type="body" idx="1"/>
          </p:nvPr>
        </p:nvSpPr>
        <p:spPr>
          <a:xfrm>
            <a:off x="239784" y="1034956"/>
            <a:ext cx="8642350" cy="4678269"/>
          </a:xfrm>
        </p:spPr>
        <p:txBody>
          <a:bodyPr/>
          <a:lstStyle/>
          <a:p>
            <a:pPr algn="ctr">
              <a:buNone/>
              <a:tabLst>
                <a:tab pos="3768725" algn="l"/>
                <a:tab pos="8074025" algn="r"/>
              </a:tabLst>
            </a:pPr>
            <a:r>
              <a:rPr lang="en-GB" dirty="0" smtClean="0">
                <a:solidFill>
                  <a:srgbClr val="676767"/>
                </a:solidFill>
              </a:rPr>
              <a:t>	</a:t>
            </a:r>
            <a:r>
              <a:rPr lang="en-GB" dirty="0" smtClean="0"/>
              <a:t>Average difference in skid resistance from dry road</a:t>
            </a:r>
          </a:p>
        </p:txBody>
      </p:sp>
      <p:pic>
        <p:nvPicPr>
          <p:cNvPr id="6" name="Picture 5" descr="Differences from Dry.jpg"/>
          <p:cNvPicPr>
            <a:picLocks noChangeAspect="1"/>
          </p:cNvPicPr>
          <p:nvPr/>
        </p:nvPicPr>
        <p:blipFill>
          <a:blip r:embed="rId3" cstate="print"/>
          <a:stretch>
            <a:fillRect/>
          </a:stretch>
        </p:blipFill>
        <p:spPr>
          <a:xfrm>
            <a:off x="754918" y="1596534"/>
            <a:ext cx="7744189" cy="447355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F4CC80B9-3373-44E8-9474-E06468FC1929}" type="slidenum">
              <a:rPr lang="en-GB" smtClean="0"/>
              <a:pPr/>
              <a:t>14</a:t>
            </a:fld>
            <a:endParaRPr lang="en-GB" smtClean="0"/>
          </a:p>
        </p:txBody>
      </p:sp>
      <p:sp>
        <p:nvSpPr>
          <p:cNvPr id="736258" name="Rectangle 2"/>
          <p:cNvSpPr>
            <a:spLocks noGrp="1" noChangeArrowheads="1"/>
          </p:cNvSpPr>
          <p:nvPr>
            <p:ph type="title"/>
          </p:nvPr>
        </p:nvSpPr>
        <p:spPr/>
        <p:txBody>
          <a:bodyPr/>
          <a:lstStyle/>
          <a:p>
            <a:pPr>
              <a:defRPr/>
            </a:pPr>
            <a:r>
              <a:rPr lang="en-NZ" dirty="0"/>
              <a:t>Results – LWB Tests </a:t>
            </a:r>
            <a:r>
              <a:rPr lang="en-NZ" dirty="0" smtClean="0"/>
              <a:t>(2) </a:t>
            </a:r>
            <a:endParaRPr lang="en-GB" dirty="0" smtClean="0"/>
          </a:p>
        </p:txBody>
      </p:sp>
      <p:sp>
        <p:nvSpPr>
          <p:cNvPr id="14340" name="Rectangle 3"/>
          <p:cNvSpPr>
            <a:spLocks noGrp="1" noChangeArrowheads="1"/>
          </p:cNvSpPr>
          <p:nvPr>
            <p:ph type="body" idx="1"/>
          </p:nvPr>
        </p:nvSpPr>
        <p:spPr/>
        <p:txBody>
          <a:bodyPr/>
          <a:lstStyle/>
          <a:p>
            <a:r>
              <a:rPr lang="en-NZ" dirty="0" smtClean="0"/>
              <a:t>Combined data for each treatment – asphalt and </a:t>
            </a:r>
            <a:r>
              <a:rPr lang="en-NZ" dirty="0" err="1" smtClean="0"/>
              <a:t>chipseal</a:t>
            </a:r>
            <a:endParaRPr lang="en-NZ" dirty="0" smtClean="0"/>
          </a:p>
          <a:p>
            <a:endParaRPr lang="en-NZ" dirty="0"/>
          </a:p>
          <a:p>
            <a:endParaRPr lang="en-NZ" dirty="0" smtClean="0"/>
          </a:p>
          <a:p>
            <a:endParaRPr lang="en-NZ" dirty="0"/>
          </a:p>
          <a:p>
            <a:endParaRPr lang="en-NZ" dirty="0" smtClean="0"/>
          </a:p>
          <a:p>
            <a:endParaRPr lang="en-NZ" dirty="0" smtClean="0"/>
          </a:p>
          <a:p>
            <a:endParaRPr lang="en-NZ" dirty="0"/>
          </a:p>
          <a:p>
            <a:pPr marL="0" indent="0">
              <a:buNone/>
            </a:pPr>
            <a:endParaRPr lang="en-GB" dirty="0" smtClean="0"/>
          </a:p>
        </p:txBody>
      </p:sp>
      <p:pic>
        <p:nvPicPr>
          <p:cNvPr id="7" name="Picture 6" descr="Av Skid diff from dry.jpg"/>
          <p:cNvPicPr>
            <a:picLocks noChangeAspect="1"/>
          </p:cNvPicPr>
          <p:nvPr/>
        </p:nvPicPr>
        <p:blipFill>
          <a:blip r:embed="rId3" cstate="print"/>
          <a:stretch>
            <a:fillRect/>
          </a:stretch>
        </p:blipFill>
        <p:spPr>
          <a:xfrm>
            <a:off x="750771" y="1716842"/>
            <a:ext cx="7555832" cy="43356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DC484B58-10CC-4C98-BA87-31C15B9FDB6C}" type="slidenum">
              <a:rPr lang="en-GB" smtClean="0"/>
              <a:pPr/>
              <a:t>15</a:t>
            </a:fld>
            <a:endParaRPr lang="en-GB" smtClean="0"/>
          </a:p>
        </p:txBody>
      </p:sp>
      <p:sp>
        <p:nvSpPr>
          <p:cNvPr id="17411" name="Text Box 3"/>
          <p:cNvSpPr txBox="1">
            <a:spLocks noChangeArrowheads="1"/>
          </p:cNvSpPr>
          <p:nvPr/>
        </p:nvSpPr>
        <p:spPr bwMode="auto">
          <a:xfrm>
            <a:off x="250825" y="1268413"/>
            <a:ext cx="8642350" cy="3783087"/>
          </a:xfrm>
          <a:prstGeom prst="rect">
            <a:avLst/>
          </a:prstGeom>
          <a:noFill/>
          <a:ln w="12700">
            <a:noFill/>
            <a:miter lim="800000"/>
            <a:headEnd/>
            <a:tailEnd/>
          </a:ln>
        </p:spPr>
        <p:txBody>
          <a:bodyPr wrap="square" lIns="0" tIns="44450" rIns="90488" bIns="44450">
            <a:spAutoFit/>
          </a:bodyPr>
          <a:lstStyle/>
          <a:p>
            <a:pPr marL="342900" indent="-342900">
              <a:spcBef>
                <a:spcPct val="50000"/>
              </a:spcBef>
              <a:buFont typeface="Arial" pitchFamily="34" charset="0"/>
              <a:buChar char="•"/>
            </a:pPr>
            <a:r>
              <a:rPr lang="en-NZ" sz="2400" b="0" dirty="0" smtClean="0">
                <a:solidFill>
                  <a:schemeClr val="bg2"/>
                </a:solidFill>
              </a:rPr>
              <a:t>Can now relate skid resistance changes to a crash rate</a:t>
            </a:r>
          </a:p>
          <a:p>
            <a:pPr marL="342900" indent="-342900">
              <a:spcBef>
                <a:spcPct val="50000"/>
              </a:spcBef>
              <a:buFont typeface="Arial" pitchFamily="34" charset="0"/>
              <a:buChar char="•"/>
            </a:pPr>
            <a:endParaRPr lang="en-NZ" sz="2400" b="0" dirty="0">
              <a:solidFill>
                <a:schemeClr val="bg2"/>
              </a:solidFill>
            </a:endParaRPr>
          </a:p>
          <a:p>
            <a:pPr marL="342900" indent="-342900">
              <a:spcBef>
                <a:spcPct val="50000"/>
              </a:spcBef>
            </a:pPr>
            <a:endParaRPr lang="en-NZ" sz="2400" b="0" dirty="0">
              <a:solidFill>
                <a:schemeClr val="bg2"/>
              </a:solidFill>
            </a:endParaRPr>
          </a:p>
          <a:p>
            <a:pPr marL="342900" indent="-342900">
              <a:spcBef>
                <a:spcPct val="50000"/>
              </a:spcBef>
              <a:buFont typeface="Arial" pitchFamily="34" charset="0"/>
              <a:buChar char="•"/>
            </a:pPr>
            <a:endParaRPr lang="en-NZ" sz="2400" b="0" dirty="0" smtClean="0">
              <a:solidFill>
                <a:schemeClr val="bg2"/>
              </a:solidFill>
            </a:endParaRPr>
          </a:p>
          <a:p>
            <a:pPr marL="342900" indent="-342900">
              <a:spcBef>
                <a:spcPct val="50000"/>
              </a:spcBef>
              <a:buFont typeface="Arial" pitchFamily="34" charset="0"/>
              <a:buChar char="•"/>
            </a:pPr>
            <a:endParaRPr lang="en-NZ" sz="2400" b="0" dirty="0">
              <a:solidFill>
                <a:schemeClr val="bg2"/>
              </a:solidFill>
            </a:endParaRPr>
          </a:p>
          <a:p>
            <a:pPr marL="342900" indent="-342900">
              <a:spcBef>
                <a:spcPct val="50000"/>
              </a:spcBef>
              <a:buFont typeface="Arial" pitchFamily="34" charset="0"/>
              <a:buChar char="•"/>
            </a:pPr>
            <a:endParaRPr lang="en-NZ" sz="2400" b="0" dirty="0" smtClean="0">
              <a:solidFill>
                <a:schemeClr val="bg2"/>
              </a:solidFill>
            </a:endParaRPr>
          </a:p>
          <a:p>
            <a:pPr marL="342900" indent="-342900">
              <a:spcBef>
                <a:spcPct val="50000"/>
              </a:spcBef>
              <a:buFont typeface="Arial" pitchFamily="34" charset="0"/>
              <a:buChar char="•"/>
            </a:pPr>
            <a:endParaRPr lang="en-NZ" sz="2400" b="0" dirty="0">
              <a:solidFill>
                <a:schemeClr val="bg2"/>
              </a:solidFill>
            </a:endParaRPr>
          </a:p>
        </p:txBody>
      </p:sp>
      <p:sp>
        <p:nvSpPr>
          <p:cNvPr id="699402" name="Rectangle 10"/>
          <p:cNvSpPr>
            <a:spLocks noGrp="1" noChangeArrowheads="1"/>
          </p:cNvSpPr>
          <p:nvPr>
            <p:ph type="title"/>
          </p:nvPr>
        </p:nvSpPr>
        <p:spPr/>
        <p:txBody>
          <a:bodyPr/>
          <a:lstStyle/>
          <a:p>
            <a:pPr>
              <a:defRPr/>
            </a:pPr>
            <a:r>
              <a:rPr lang="en-NZ" dirty="0" smtClean="0"/>
              <a:t>Calculated Crash Rates</a:t>
            </a:r>
            <a:endParaRPr lang="en-GB" dirty="0" smtClean="0"/>
          </a:p>
        </p:txBody>
      </p:sp>
      <p:pic>
        <p:nvPicPr>
          <p:cNvPr id="6" name="Picture 5" descr="Crash Rate Max Av Min.jpg"/>
          <p:cNvPicPr>
            <a:picLocks noChangeAspect="1"/>
          </p:cNvPicPr>
          <p:nvPr/>
        </p:nvPicPr>
        <p:blipFill>
          <a:blip r:embed="rId3" cstate="print"/>
          <a:stretch>
            <a:fillRect/>
          </a:stretch>
        </p:blipFill>
        <p:spPr>
          <a:xfrm>
            <a:off x="1251284" y="2101393"/>
            <a:ext cx="6564429" cy="380322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FBB43EFB-6854-4665-BF31-159C932B2C7C}" type="slidenum">
              <a:rPr lang="en-GB" smtClean="0"/>
              <a:pPr/>
              <a:t>16</a:t>
            </a:fld>
            <a:endParaRPr lang="en-GB" smtClean="0"/>
          </a:p>
        </p:txBody>
      </p:sp>
      <p:sp>
        <p:nvSpPr>
          <p:cNvPr id="16387" name="Text Box 3"/>
          <p:cNvSpPr txBox="1">
            <a:spLocks noChangeArrowheads="1"/>
          </p:cNvSpPr>
          <p:nvPr/>
        </p:nvSpPr>
        <p:spPr bwMode="auto">
          <a:xfrm>
            <a:off x="1873666" y="1216627"/>
            <a:ext cx="5708650" cy="459100"/>
          </a:xfrm>
          <a:prstGeom prst="rect">
            <a:avLst/>
          </a:prstGeom>
          <a:noFill/>
          <a:ln w="12700">
            <a:noFill/>
            <a:miter lim="800000"/>
            <a:headEnd/>
            <a:tailEnd/>
          </a:ln>
        </p:spPr>
        <p:txBody>
          <a:bodyPr lIns="0" tIns="44450" rIns="90488" bIns="44450">
            <a:spAutoFit/>
          </a:bodyPr>
          <a:lstStyle/>
          <a:p>
            <a:pPr algn="ctr">
              <a:spcBef>
                <a:spcPct val="50000"/>
              </a:spcBef>
            </a:pPr>
            <a:r>
              <a:rPr lang="en-NZ" sz="2400" b="0" dirty="0" smtClean="0">
                <a:solidFill>
                  <a:schemeClr val="bg2"/>
                </a:solidFill>
              </a:rPr>
              <a:t>Typical variation of daily traffic</a:t>
            </a:r>
            <a:endParaRPr lang="en-GB" sz="2400" b="0" dirty="0">
              <a:solidFill>
                <a:schemeClr val="bg2"/>
              </a:solidFill>
            </a:endParaRPr>
          </a:p>
        </p:txBody>
      </p:sp>
      <p:sp>
        <p:nvSpPr>
          <p:cNvPr id="697354" name="Rectangle 10"/>
          <p:cNvSpPr>
            <a:spLocks noGrp="1" noChangeArrowheads="1"/>
          </p:cNvSpPr>
          <p:nvPr>
            <p:ph type="title"/>
          </p:nvPr>
        </p:nvSpPr>
        <p:spPr/>
        <p:txBody>
          <a:bodyPr/>
          <a:lstStyle/>
          <a:p>
            <a:pPr>
              <a:defRPr/>
            </a:pPr>
            <a:r>
              <a:rPr lang="en-NZ" dirty="0" smtClean="0"/>
              <a:t>Traffic Levels</a:t>
            </a:r>
            <a:endParaRPr lang="en-GB" dirty="0" smtClean="0"/>
          </a:p>
        </p:txBody>
      </p:sp>
      <p:pic>
        <p:nvPicPr>
          <p:cNvPr id="6" name="Picture 5" descr="Fairfield Motorway Sep 2007 revised.jpg"/>
          <p:cNvPicPr>
            <a:picLocks noChangeAspect="1"/>
          </p:cNvPicPr>
          <p:nvPr/>
        </p:nvPicPr>
        <p:blipFill>
          <a:blip r:embed="rId3" cstate="print"/>
          <a:stretch>
            <a:fillRect/>
          </a:stretch>
        </p:blipFill>
        <p:spPr>
          <a:xfrm>
            <a:off x="1199409" y="1658206"/>
            <a:ext cx="6721433" cy="438620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08E3F1E4-78C6-4012-996A-FD151AA99C97}" type="slidenum">
              <a:rPr lang="en-GB" smtClean="0"/>
              <a:pPr/>
              <a:t>17</a:t>
            </a:fld>
            <a:endParaRPr lang="en-GB" smtClean="0"/>
          </a:p>
        </p:txBody>
      </p:sp>
      <p:sp>
        <p:nvSpPr>
          <p:cNvPr id="18435" name="Text Box 3"/>
          <p:cNvSpPr txBox="1">
            <a:spLocks noChangeArrowheads="1"/>
          </p:cNvSpPr>
          <p:nvPr/>
        </p:nvSpPr>
        <p:spPr bwMode="auto">
          <a:xfrm>
            <a:off x="260156" y="1268413"/>
            <a:ext cx="8642350" cy="3783087"/>
          </a:xfrm>
          <a:prstGeom prst="rect">
            <a:avLst/>
          </a:prstGeom>
          <a:noFill/>
          <a:ln w="12700">
            <a:noFill/>
            <a:miter lim="800000"/>
            <a:headEnd/>
            <a:tailEnd/>
          </a:ln>
        </p:spPr>
        <p:txBody>
          <a:bodyPr wrap="square" lIns="0" tIns="44450" rIns="90488" bIns="44450">
            <a:spAutoFit/>
          </a:bodyPr>
          <a:lstStyle/>
          <a:p>
            <a:pPr marL="342900" indent="-342900">
              <a:spcBef>
                <a:spcPct val="50000"/>
              </a:spcBef>
              <a:buFont typeface="Arial" pitchFamily="34" charset="0"/>
              <a:buChar char="•"/>
            </a:pPr>
            <a:r>
              <a:rPr lang="en-NZ" sz="2400" b="0" dirty="0" smtClean="0">
                <a:solidFill>
                  <a:schemeClr val="bg2"/>
                </a:solidFill>
              </a:rPr>
              <a:t>Treatment event at 3pm, 6pm, 9pm and 12am</a:t>
            </a:r>
          </a:p>
          <a:p>
            <a:pPr marL="342900" indent="-342900">
              <a:spcBef>
                <a:spcPct val="50000"/>
              </a:spcBef>
              <a:buFont typeface="Arial" pitchFamily="34" charset="0"/>
              <a:buChar char="•"/>
            </a:pPr>
            <a:r>
              <a:rPr lang="en-NZ" sz="2400" b="0" dirty="0" smtClean="0">
                <a:solidFill>
                  <a:schemeClr val="bg2"/>
                </a:solidFill>
              </a:rPr>
              <a:t>Treatments:</a:t>
            </a:r>
          </a:p>
          <a:p>
            <a:pPr marL="800100" lvl="1" indent="-342900">
              <a:spcBef>
                <a:spcPct val="50000"/>
              </a:spcBef>
              <a:buFont typeface="Arial" pitchFamily="34" charset="0"/>
              <a:buChar char="•"/>
            </a:pPr>
            <a:r>
              <a:rPr lang="en-NZ" sz="2400" b="0" dirty="0" smtClean="0">
                <a:solidFill>
                  <a:schemeClr val="bg2"/>
                </a:solidFill>
              </a:rPr>
              <a:t>Rain</a:t>
            </a:r>
          </a:p>
          <a:p>
            <a:pPr marL="800100" lvl="1" indent="-342900">
              <a:spcBef>
                <a:spcPct val="50000"/>
              </a:spcBef>
              <a:buFont typeface="Arial" pitchFamily="34" charset="0"/>
              <a:buChar char="•"/>
            </a:pPr>
            <a:r>
              <a:rPr lang="en-NZ" sz="2400" b="0" dirty="0" smtClean="0">
                <a:solidFill>
                  <a:schemeClr val="bg2"/>
                </a:solidFill>
              </a:rPr>
              <a:t>Grit</a:t>
            </a:r>
          </a:p>
          <a:p>
            <a:pPr marL="800100" lvl="1" indent="-342900">
              <a:spcBef>
                <a:spcPct val="50000"/>
              </a:spcBef>
              <a:buFont typeface="Arial" pitchFamily="34" charset="0"/>
              <a:buChar char="•"/>
            </a:pPr>
            <a:r>
              <a:rPr lang="en-NZ" sz="2400" b="0" dirty="0" smtClean="0">
                <a:solidFill>
                  <a:schemeClr val="bg2"/>
                </a:solidFill>
              </a:rPr>
              <a:t>CMA</a:t>
            </a:r>
          </a:p>
          <a:p>
            <a:pPr marL="800100" lvl="1" indent="-342900">
              <a:spcBef>
                <a:spcPct val="50000"/>
              </a:spcBef>
              <a:buFont typeface="Arial" pitchFamily="34" charset="0"/>
              <a:buChar char="•"/>
            </a:pPr>
            <a:r>
              <a:rPr lang="en-NZ" sz="2400" b="0" dirty="0" smtClean="0">
                <a:solidFill>
                  <a:schemeClr val="bg2"/>
                </a:solidFill>
              </a:rPr>
              <a:t>CMA – dewfall the night after</a:t>
            </a:r>
          </a:p>
          <a:p>
            <a:pPr marL="800100" lvl="1" indent="-342900">
              <a:spcBef>
                <a:spcPct val="50000"/>
              </a:spcBef>
              <a:buFont typeface="Arial" pitchFamily="34" charset="0"/>
              <a:buChar char="•"/>
            </a:pPr>
            <a:r>
              <a:rPr lang="en-NZ" sz="2400" b="0" dirty="0" smtClean="0">
                <a:solidFill>
                  <a:schemeClr val="bg2"/>
                </a:solidFill>
              </a:rPr>
              <a:t>Frost/ice</a:t>
            </a:r>
            <a:endParaRPr lang="en-GB" sz="2400" b="0" dirty="0">
              <a:solidFill>
                <a:schemeClr val="bg2"/>
              </a:solidFill>
            </a:endParaRPr>
          </a:p>
        </p:txBody>
      </p:sp>
      <p:sp>
        <p:nvSpPr>
          <p:cNvPr id="701446" name="Rectangle 6"/>
          <p:cNvSpPr>
            <a:spLocks noGrp="1" noChangeArrowheads="1"/>
          </p:cNvSpPr>
          <p:nvPr>
            <p:ph type="title"/>
          </p:nvPr>
        </p:nvSpPr>
        <p:spPr/>
        <p:txBody>
          <a:bodyPr/>
          <a:lstStyle/>
          <a:p>
            <a:pPr>
              <a:defRPr/>
            </a:pPr>
            <a:r>
              <a:rPr lang="en-NZ" dirty="0" smtClean="0"/>
              <a:t>Treatment Scenarios</a:t>
            </a:r>
            <a:endParaRPr lang="en-GB"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D51F394B-0101-4157-B815-E25071CE5D14}" type="slidenum">
              <a:rPr lang="en-GB" smtClean="0"/>
              <a:pPr/>
              <a:t>18</a:t>
            </a:fld>
            <a:endParaRPr lang="en-GB" smtClean="0"/>
          </a:p>
        </p:txBody>
      </p:sp>
      <p:sp>
        <p:nvSpPr>
          <p:cNvPr id="19460" name="Text Box 6"/>
          <p:cNvSpPr txBox="1">
            <a:spLocks noChangeArrowheads="1"/>
          </p:cNvSpPr>
          <p:nvPr/>
        </p:nvSpPr>
        <p:spPr bwMode="auto">
          <a:xfrm>
            <a:off x="250825" y="1268413"/>
            <a:ext cx="8642350" cy="4891083"/>
          </a:xfrm>
          <a:prstGeom prst="rect">
            <a:avLst/>
          </a:prstGeom>
          <a:noFill/>
          <a:ln w="12700">
            <a:noFill/>
            <a:miter lim="800000"/>
            <a:headEnd/>
            <a:tailEnd/>
          </a:ln>
        </p:spPr>
        <p:txBody>
          <a:bodyPr wrap="square" lIns="0" tIns="44450" rIns="90488" bIns="44450">
            <a:spAutoFit/>
          </a:bodyPr>
          <a:lstStyle/>
          <a:p>
            <a:pPr>
              <a:spcBef>
                <a:spcPct val="50000"/>
              </a:spcBef>
            </a:pPr>
            <a:endParaRPr lang="en-GB" sz="2400" b="0" dirty="0" smtClean="0">
              <a:solidFill>
                <a:schemeClr val="bg2"/>
              </a:solidFill>
            </a:endParaRPr>
          </a:p>
          <a:p>
            <a:pPr>
              <a:spcBef>
                <a:spcPct val="50000"/>
              </a:spcBef>
            </a:pPr>
            <a:endParaRPr lang="en-GB" sz="2400" b="0" dirty="0">
              <a:solidFill>
                <a:schemeClr val="bg2"/>
              </a:solidFill>
            </a:endParaRPr>
          </a:p>
          <a:p>
            <a:pPr>
              <a:spcBef>
                <a:spcPct val="50000"/>
              </a:spcBef>
            </a:pPr>
            <a:endParaRPr lang="en-GB" sz="2400" b="0" dirty="0" smtClean="0">
              <a:solidFill>
                <a:schemeClr val="bg2"/>
              </a:solidFill>
            </a:endParaRPr>
          </a:p>
          <a:p>
            <a:pPr>
              <a:spcBef>
                <a:spcPct val="50000"/>
              </a:spcBef>
            </a:pPr>
            <a:endParaRPr lang="en-GB" sz="2400" b="0" dirty="0">
              <a:solidFill>
                <a:schemeClr val="bg2"/>
              </a:solidFill>
            </a:endParaRPr>
          </a:p>
          <a:p>
            <a:pPr>
              <a:spcBef>
                <a:spcPct val="50000"/>
              </a:spcBef>
            </a:pPr>
            <a:endParaRPr lang="en-GB" sz="2400" b="0" dirty="0" smtClean="0">
              <a:solidFill>
                <a:schemeClr val="bg2"/>
              </a:solidFill>
            </a:endParaRPr>
          </a:p>
          <a:p>
            <a:pPr>
              <a:spcBef>
                <a:spcPct val="50000"/>
              </a:spcBef>
            </a:pPr>
            <a:endParaRPr lang="en-GB" sz="2400" b="0" dirty="0">
              <a:solidFill>
                <a:schemeClr val="bg2"/>
              </a:solidFill>
            </a:endParaRPr>
          </a:p>
          <a:p>
            <a:pPr>
              <a:spcBef>
                <a:spcPct val="50000"/>
              </a:spcBef>
            </a:pPr>
            <a:endParaRPr lang="en-GB" sz="2400" b="0" dirty="0" smtClean="0">
              <a:solidFill>
                <a:schemeClr val="bg2"/>
              </a:solidFill>
            </a:endParaRPr>
          </a:p>
          <a:p>
            <a:pPr>
              <a:spcBef>
                <a:spcPct val="50000"/>
              </a:spcBef>
            </a:pPr>
            <a:endParaRPr lang="en-GB" sz="2400" b="0" dirty="0">
              <a:solidFill>
                <a:schemeClr val="bg2"/>
              </a:solidFill>
            </a:endParaRPr>
          </a:p>
          <a:p>
            <a:pPr>
              <a:spcBef>
                <a:spcPct val="50000"/>
              </a:spcBef>
            </a:pPr>
            <a:endParaRPr lang="en-GB" sz="2400" b="0" dirty="0">
              <a:solidFill>
                <a:schemeClr val="bg2"/>
              </a:solidFill>
            </a:endParaRPr>
          </a:p>
        </p:txBody>
      </p:sp>
      <p:sp>
        <p:nvSpPr>
          <p:cNvPr id="703495" name="Rectangle 7"/>
          <p:cNvSpPr>
            <a:spLocks noGrp="1" noChangeArrowheads="1"/>
          </p:cNvSpPr>
          <p:nvPr>
            <p:ph type="title"/>
          </p:nvPr>
        </p:nvSpPr>
        <p:spPr>
          <a:xfrm>
            <a:off x="250825" y="260351"/>
            <a:ext cx="8642350" cy="547172"/>
          </a:xfrm>
        </p:spPr>
        <p:txBody>
          <a:bodyPr/>
          <a:lstStyle/>
          <a:p>
            <a:pPr>
              <a:defRPr/>
            </a:pPr>
            <a:r>
              <a:rPr lang="en-NZ" dirty="0" smtClean="0"/>
              <a:t>Ice at 6pm and CMA at 6pm</a:t>
            </a:r>
            <a:endParaRPr lang="en-GB" dirty="0" smtClean="0"/>
          </a:p>
        </p:txBody>
      </p:sp>
      <p:pic>
        <p:nvPicPr>
          <p:cNvPr id="7" name="Picture 6" descr="Risk - High Traffic Ice at 6pm revised.jpg"/>
          <p:cNvPicPr>
            <a:picLocks noChangeAspect="1"/>
          </p:cNvPicPr>
          <p:nvPr/>
        </p:nvPicPr>
        <p:blipFill>
          <a:blip r:embed="rId3" cstate="print"/>
          <a:stretch>
            <a:fillRect/>
          </a:stretch>
        </p:blipFill>
        <p:spPr>
          <a:xfrm>
            <a:off x="2484458" y="1012896"/>
            <a:ext cx="4209266" cy="2645728"/>
          </a:xfrm>
          <a:prstGeom prst="rect">
            <a:avLst/>
          </a:prstGeom>
        </p:spPr>
      </p:pic>
      <p:pic>
        <p:nvPicPr>
          <p:cNvPr id="8" name="Picture 7" descr="Risk - High Traffic CMA at 6pm revised.jpg"/>
          <p:cNvPicPr>
            <a:picLocks noChangeAspect="1"/>
          </p:cNvPicPr>
          <p:nvPr/>
        </p:nvPicPr>
        <p:blipFill>
          <a:blip r:embed="rId4" cstate="print"/>
          <a:stretch>
            <a:fillRect/>
          </a:stretch>
        </p:blipFill>
        <p:spPr>
          <a:xfrm>
            <a:off x="2484459" y="3658624"/>
            <a:ext cx="4209266" cy="264572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86812D80-6211-45F5-9EDF-8CCD8265DB6C}" type="slidenum">
              <a:rPr lang="en-GB" smtClean="0"/>
              <a:pPr/>
              <a:t>19</a:t>
            </a:fld>
            <a:endParaRPr lang="en-GB" smtClean="0"/>
          </a:p>
        </p:txBody>
      </p:sp>
      <p:sp>
        <p:nvSpPr>
          <p:cNvPr id="20483" name="Rectangle 4"/>
          <p:cNvSpPr>
            <a:spLocks noChangeArrowheads="1"/>
          </p:cNvSpPr>
          <p:nvPr/>
        </p:nvSpPr>
        <p:spPr bwMode="auto">
          <a:xfrm>
            <a:off x="1962150" y="2733675"/>
            <a:ext cx="9144000" cy="0"/>
          </a:xfrm>
          <a:prstGeom prst="rect">
            <a:avLst/>
          </a:prstGeom>
          <a:noFill/>
          <a:ln w="12700">
            <a:noFill/>
            <a:miter lim="800000"/>
            <a:headEnd/>
            <a:tailEnd/>
          </a:ln>
        </p:spPr>
        <p:txBody>
          <a:bodyPr lIns="90488" tIns="44450" rIns="90488" bIns="44450">
            <a:spAutoFit/>
          </a:bodyPr>
          <a:lstStyle/>
          <a:p>
            <a:endParaRPr lang="en-NZ"/>
          </a:p>
        </p:txBody>
      </p:sp>
      <p:sp>
        <p:nvSpPr>
          <p:cNvPr id="671749" name="Rectangle 5"/>
          <p:cNvSpPr>
            <a:spLocks noGrp="1" noChangeArrowheads="1"/>
          </p:cNvSpPr>
          <p:nvPr>
            <p:ph type="title"/>
          </p:nvPr>
        </p:nvSpPr>
        <p:spPr/>
        <p:txBody>
          <a:bodyPr/>
          <a:lstStyle/>
          <a:p>
            <a:pPr>
              <a:defRPr/>
            </a:pPr>
            <a:r>
              <a:rPr lang="en-GB" dirty="0" smtClean="0"/>
              <a:t>Estimated Daily Crash Rates</a:t>
            </a:r>
          </a:p>
        </p:txBody>
      </p:sp>
      <p:sp>
        <p:nvSpPr>
          <p:cNvPr id="20485" name="Rectangle 6"/>
          <p:cNvSpPr>
            <a:spLocks noGrp="1" noChangeArrowheads="1"/>
          </p:cNvSpPr>
          <p:nvPr>
            <p:ph type="body" idx="1"/>
          </p:nvPr>
        </p:nvSpPr>
        <p:spPr/>
        <p:txBody>
          <a:bodyPr/>
          <a:lstStyle/>
          <a:p>
            <a:pPr marL="0" indent="0">
              <a:buNone/>
            </a:pPr>
            <a:r>
              <a:rPr lang="en-GB" dirty="0" smtClean="0"/>
              <a:t>	High Traffic Site 			Low Traffic Site</a:t>
            </a:r>
          </a:p>
        </p:txBody>
      </p:sp>
      <p:pic>
        <p:nvPicPr>
          <p:cNvPr id="8" name="Picture 7" descr="Comparison of Treatment - High Traffic.jpg"/>
          <p:cNvPicPr>
            <a:picLocks noChangeAspect="1"/>
          </p:cNvPicPr>
          <p:nvPr/>
        </p:nvPicPr>
        <p:blipFill>
          <a:blip r:embed="rId3" cstate="print"/>
          <a:stretch>
            <a:fillRect/>
          </a:stretch>
        </p:blipFill>
        <p:spPr>
          <a:xfrm>
            <a:off x="250825" y="2129704"/>
            <a:ext cx="4204365" cy="3560390"/>
          </a:xfrm>
          <a:prstGeom prst="rect">
            <a:avLst/>
          </a:prstGeom>
        </p:spPr>
      </p:pic>
      <p:pic>
        <p:nvPicPr>
          <p:cNvPr id="9" name="Picture 8" descr="Comparison of Treatment - Low Traffic.jpg"/>
          <p:cNvPicPr>
            <a:picLocks noChangeAspect="1"/>
          </p:cNvPicPr>
          <p:nvPr/>
        </p:nvPicPr>
        <p:blipFill>
          <a:blip r:embed="rId4" cstate="print"/>
          <a:stretch>
            <a:fillRect/>
          </a:stretch>
        </p:blipFill>
        <p:spPr>
          <a:xfrm>
            <a:off x="4618013" y="2129704"/>
            <a:ext cx="4283124" cy="35603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NZTA Research Programme</a:t>
            </a:r>
            <a:endParaRPr lang="en-NZ" dirty="0"/>
          </a:p>
        </p:txBody>
      </p:sp>
      <p:sp>
        <p:nvSpPr>
          <p:cNvPr id="3" name="Content Placeholder 2"/>
          <p:cNvSpPr>
            <a:spLocks noGrp="1"/>
          </p:cNvSpPr>
          <p:nvPr>
            <p:ph idx="1"/>
          </p:nvPr>
        </p:nvSpPr>
        <p:spPr>
          <a:xfrm>
            <a:off x="250825" y="1353787"/>
            <a:ext cx="8642350" cy="4516788"/>
          </a:xfrm>
        </p:spPr>
        <p:txBody>
          <a:bodyPr/>
          <a:lstStyle/>
          <a:p>
            <a:pPr algn="ctr">
              <a:buNone/>
            </a:pPr>
            <a:r>
              <a:rPr lang="en-NZ" sz="2800" dirty="0" smtClean="0"/>
              <a:t>AIMS</a:t>
            </a:r>
          </a:p>
          <a:p>
            <a:pPr>
              <a:buNone/>
            </a:pPr>
            <a:r>
              <a:rPr lang="en-NZ" dirty="0" smtClean="0"/>
              <a:t>	To assess the level of risk associated with treating frost and ice with mineral grit or CMA</a:t>
            </a:r>
          </a:p>
          <a:p>
            <a:pPr>
              <a:buNone/>
            </a:pPr>
            <a:endParaRPr lang="en-NZ" dirty="0" smtClean="0"/>
          </a:p>
          <a:p>
            <a:pPr>
              <a:buNone/>
            </a:pPr>
            <a:r>
              <a:rPr lang="en-NZ" dirty="0" smtClean="0"/>
              <a:t>	To develop input into ‘best practice’ procedures for winter maintenance – particularly timing of treatments</a:t>
            </a:r>
          </a:p>
          <a:p>
            <a:pPr>
              <a:buNone/>
            </a:pPr>
            <a:endParaRPr lang="en-NZ" dirty="0" smtClean="0"/>
          </a:p>
          <a:p>
            <a:pPr>
              <a:buNone/>
            </a:pPr>
            <a:endParaRPr lang="en-NZ" dirty="0" smtClean="0"/>
          </a:p>
          <a:p>
            <a:pPr>
              <a:buNone/>
            </a:pPr>
            <a:r>
              <a:rPr lang="en-NZ" dirty="0" smtClean="0"/>
              <a:t>	</a:t>
            </a:r>
            <a:r>
              <a:rPr lang="en-NZ" sz="2000" dirty="0" smtClean="0"/>
              <a:t>CMA – Calcium Magnesium Acetate (anti-icing / de-icing agent)</a:t>
            </a:r>
            <a:endParaRPr lang="en-NZ" sz="2000" dirty="0"/>
          </a:p>
        </p:txBody>
      </p:sp>
      <p:sp>
        <p:nvSpPr>
          <p:cNvPr id="4" name="Slide Number Placeholder 3"/>
          <p:cNvSpPr>
            <a:spLocks noGrp="1"/>
          </p:cNvSpPr>
          <p:nvPr>
            <p:ph type="sldNum" sz="quarter" idx="10"/>
          </p:nvPr>
        </p:nvSpPr>
        <p:spPr/>
        <p:txBody>
          <a:bodyPr/>
          <a:lstStyle/>
          <a:p>
            <a:pPr>
              <a:defRPr/>
            </a:pPr>
            <a:fld id="{63EC155D-9C68-4A35-96D2-29B67B5B9FF9}" type="slidenum">
              <a:rPr lang="en-GB" smtClean="0"/>
              <a:pPr>
                <a:defRPr/>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0"/>
          </p:nvPr>
        </p:nvSpPr>
        <p:spPr>
          <a:noFill/>
        </p:spPr>
        <p:txBody>
          <a:bodyPr/>
          <a:lstStyle/>
          <a:p>
            <a:fld id="{8BB6F845-23B1-4E96-981B-5920FEC0B354}" type="slidenum">
              <a:rPr lang="en-GB" smtClean="0"/>
              <a:pPr/>
              <a:t>20</a:t>
            </a:fld>
            <a:endParaRPr lang="en-GB" smtClean="0"/>
          </a:p>
        </p:txBody>
      </p:sp>
      <p:sp>
        <p:nvSpPr>
          <p:cNvPr id="661511" name="Rectangle 7"/>
          <p:cNvSpPr>
            <a:spLocks noGrp="1" noChangeArrowheads="1"/>
          </p:cNvSpPr>
          <p:nvPr>
            <p:ph type="title"/>
          </p:nvPr>
        </p:nvSpPr>
        <p:spPr/>
        <p:txBody>
          <a:bodyPr/>
          <a:lstStyle/>
          <a:p>
            <a:pPr>
              <a:defRPr/>
            </a:pPr>
            <a:r>
              <a:rPr lang="en-NZ" dirty="0" smtClean="0"/>
              <a:t>Timing of Treatments (Two Day Scenarios)</a:t>
            </a:r>
            <a:endParaRPr lang="en-GB" dirty="0" smtClean="0"/>
          </a:p>
        </p:txBody>
      </p:sp>
      <p:sp>
        <p:nvSpPr>
          <p:cNvPr id="2" name="Content Placeholder 1"/>
          <p:cNvSpPr>
            <a:spLocks noGrp="1"/>
          </p:cNvSpPr>
          <p:nvPr>
            <p:ph sz="half" idx="2"/>
          </p:nvPr>
        </p:nvSpPr>
        <p:spPr>
          <a:xfrm>
            <a:off x="250825" y="1052513"/>
            <a:ext cx="8642350" cy="4818062"/>
          </a:xfrm>
        </p:spPr>
        <p:txBody>
          <a:bodyPr/>
          <a:lstStyle/>
          <a:p>
            <a:r>
              <a:rPr lang="en-NZ" sz="2400" dirty="0" smtClean="0"/>
              <a:t>No </a:t>
            </a:r>
            <a:r>
              <a:rPr lang="en-NZ" sz="2400" dirty="0" smtClean="0"/>
              <a:t>treatment – no frost or </a:t>
            </a:r>
            <a:r>
              <a:rPr lang="en-NZ" sz="2400" dirty="0" smtClean="0"/>
              <a:t>ice</a:t>
            </a:r>
          </a:p>
          <a:p>
            <a:endParaRPr lang="en-NZ" sz="800" dirty="0" smtClean="0"/>
          </a:p>
          <a:p>
            <a:r>
              <a:rPr lang="en-NZ" sz="2400" dirty="0" smtClean="0"/>
              <a:t>Frost/ice at 2am each night , lasting until </a:t>
            </a:r>
            <a:r>
              <a:rPr lang="en-NZ" sz="2400" dirty="0" smtClean="0"/>
              <a:t>10am</a:t>
            </a:r>
          </a:p>
          <a:p>
            <a:endParaRPr lang="en-NZ" sz="800" dirty="0" smtClean="0"/>
          </a:p>
          <a:p>
            <a:r>
              <a:rPr lang="en-NZ" sz="2400" dirty="0" smtClean="0"/>
              <a:t>Grit at 3am each night (reacting to frost/ice</a:t>
            </a:r>
            <a:r>
              <a:rPr lang="en-NZ" sz="2400" dirty="0" smtClean="0"/>
              <a:t>)</a:t>
            </a:r>
          </a:p>
          <a:p>
            <a:endParaRPr lang="en-NZ" sz="800" dirty="0" smtClean="0"/>
          </a:p>
          <a:p>
            <a:r>
              <a:rPr lang="en-NZ" sz="2400" dirty="0" smtClean="0"/>
              <a:t>CMA at 12am first night in anticipation of </a:t>
            </a:r>
            <a:r>
              <a:rPr lang="en-NZ" sz="2400" dirty="0" smtClean="0"/>
              <a:t>freezing, no </a:t>
            </a:r>
            <a:r>
              <a:rPr lang="en-NZ" sz="2400" dirty="0" smtClean="0"/>
              <a:t>application </a:t>
            </a:r>
            <a:r>
              <a:rPr lang="en-NZ" sz="2400" dirty="0" smtClean="0"/>
              <a:t>next night</a:t>
            </a:r>
            <a:r>
              <a:rPr lang="en-NZ" sz="2400" dirty="0" smtClean="0"/>
              <a:t>, but dewfall on CMA </a:t>
            </a:r>
            <a:r>
              <a:rPr lang="en-NZ" sz="2400" dirty="0" smtClean="0"/>
              <a:t>already applied</a:t>
            </a:r>
          </a:p>
          <a:p>
            <a:endParaRPr lang="en-NZ" sz="800" dirty="0" smtClean="0"/>
          </a:p>
          <a:p>
            <a:r>
              <a:rPr lang="en-NZ" sz="2400" dirty="0"/>
              <a:t>CMA at </a:t>
            </a:r>
            <a:r>
              <a:rPr lang="en-NZ" sz="2400" dirty="0" smtClean="0"/>
              <a:t>9pm </a:t>
            </a:r>
            <a:r>
              <a:rPr lang="en-NZ" sz="2400" dirty="0" smtClean="0"/>
              <a:t>first </a:t>
            </a:r>
            <a:r>
              <a:rPr lang="en-NZ" sz="2400" dirty="0"/>
              <a:t>night </a:t>
            </a:r>
            <a:r>
              <a:rPr lang="en-NZ" sz="2400" dirty="0" smtClean="0"/>
              <a:t>(routine maintenance</a:t>
            </a:r>
            <a:r>
              <a:rPr lang="en-NZ" sz="2400" dirty="0" smtClean="0"/>
              <a:t>), no </a:t>
            </a:r>
            <a:r>
              <a:rPr lang="en-NZ" sz="2400" dirty="0"/>
              <a:t>application following night, but dewfall on CMA </a:t>
            </a:r>
            <a:r>
              <a:rPr lang="en-NZ" sz="2400" dirty="0" smtClean="0"/>
              <a:t>already </a:t>
            </a:r>
            <a:r>
              <a:rPr lang="en-NZ" sz="2400" dirty="0" smtClean="0"/>
              <a:t>applied</a:t>
            </a:r>
          </a:p>
          <a:p>
            <a:pPr marL="790575" lvl="1" indent="-342900">
              <a:tabLst>
                <a:tab pos="719138" algn="l"/>
              </a:tabLst>
            </a:pP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20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Scenario Net Daily Crash </a:t>
            </a:r>
            <a:r>
              <a:rPr lang="en-NZ" dirty="0" smtClean="0"/>
              <a:t>Numbers </a:t>
            </a:r>
            <a:endParaRPr lang="en-NZ" dirty="0"/>
          </a:p>
        </p:txBody>
      </p:sp>
      <p:sp>
        <p:nvSpPr>
          <p:cNvPr id="3" name="Content Placeholder 2"/>
          <p:cNvSpPr>
            <a:spLocks noGrp="1"/>
          </p:cNvSpPr>
          <p:nvPr>
            <p:ph idx="1"/>
          </p:nvPr>
        </p:nvSpPr>
        <p:spPr/>
        <p:txBody>
          <a:bodyPr/>
          <a:lstStyle/>
          <a:p>
            <a:r>
              <a:rPr lang="en-NZ" dirty="0" smtClean="0"/>
              <a:t>Estimated crash numbers </a:t>
            </a:r>
            <a:r>
              <a:rPr lang="en-NZ" dirty="0" smtClean="0"/>
              <a:t>– </a:t>
            </a:r>
            <a:r>
              <a:rPr lang="en-NZ" dirty="0" smtClean="0"/>
              <a:t>two days</a:t>
            </a:r>
            <a:endParaRPr lang="en-NZ" dirty="0"/>
          </a:p>
        </p:txBody>
      </p:sp>
      <p:sp>
        <p:nvSpPr>
          <p:cNvPr id="4" name="Slide Number Placeholder 3"/>
          <p:cNvSpPr>
            <a:spLocks noGrp="1"/>
          </p:cNvSpPr>
          <p:nvPr>
            <p:ph type="sldNum" sz="quarter" idx="10"/>
          </p:nvPr>
        </p:nvSpPr>
        <p:spPr/>
        <p:txBody>
          <a:bodyPr/>
          <a:lstStyle/>
          <a:p>
            <a:pPr>
              <a:defRPr/>
            </a:pPr>
            <a:fld id="{63EC155D-9C68-4A35-96D2-29B67B5B9FF9}" type="slidenum">
              <a:rPr lang="en-GB" smtClean="0"/>
              <a:pPr>
                <a:defRPr/>
              </a:pPr>
              <a:t>21</a:t>
            </a:fld>
            <a:endParaRPr lang="en-GB"/>
          </a:p>
        </p:txBody>
      </p:sp>
      <p:pic>
        <p:nvPicPr>
          <p:cNvPr id="46083" name="Picture 3"/>
          <p:cNvPicPr>
            <a:picLocks noChangeAspect="1" noChangeArrowheads="1"/>
          </p:cNvPicPr>
          <p:nvPr/>
        </p:nvPicPr>
        <p:blipFill>
          <a:blip r:embed="rId3" cstate="print"/>
          <a:srcRect/>
          <a:stretch>
            <a:fillRect/>
          </a:stretch>
        </p:blipFill>
        <p:spPr bwMode="auto">
          <a:xfrm>
            <a:off x="250825" y="1750729"/>
            <a:ext cx="8757853" cy="1798468"/>
          </a:xfrm>
          <a:prstGeom prst="rect">
            <a:avLst/>
          </a:prstGeom>
          <a:noFill/>
          <a:ln w="9525">
            <a:noFill/>
            <a:miter lim="800000"/>
            <a:headEnd/>
            <a:tailEnd/>
          </a:ln>
          <a:effectLst/>
        </p:spPr>
      </p:pic>
    </p:spTree>
    <p:extLst>
      <p:ext uri="{BB962C8B-B14F-4D97-AF65-F5344CB8AC3E}">
        <p14:creationId xmlns:p14="http://schemas.microsoft.com/office/powerpoint/2010/main" xmlns="" val="2922819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5F3DEFFB-ECFE-4ECC-8A88-1137A3382199}" type="slidenum">
              <a:rPr lang="en-GB" smtClean="0"/>
              <a:pPr/>
              <a:t>22</a:t>
            </a:fld>
            <a:endParaRPr lang="en-GB" smtClean="0"/>
          </a:p>
        </p:txBody>
      </p:sp>
      <p:sp>
        <p:nvSpPr>
          <p:cNvPr id="712708" name="Rectangle 4"/>
          <p:cNvSpPr>
            <a:spLocks noGrp="1" noChangeArrowheads="1"/>
          </p:cNvSpPr>
          <p:nvPr>
            <p:ph type="title"/>
          </p:nvPr>
        </p:nvSpPr>
        <p:spPr/>
        <p:txBody>
          <a:bodyPr/>
          <a:lstStyle/>
          <a:p>
            <a:pPr>
              <a:defRPr/>
            </a:pPr>
            <a:r>
              <a:rPr lang="en-GB" dirty="0" smtClean="0"/>
              <a:t>Concluding Remarks</a:t>
            </a:r>
          </a:p>
        </p:txBody>
      </p:sp>
      <p:sp>
        <p:nvSpPr>
          <p:cNvPr id="22532" name="Rectangle 5"/>
          <p:cNvSpPr>
            <a:spLocks noGrp="1" noChangeArrowheads="1"/>
          </p:cNvSpPr>
          <p:nvPr>
            <p:ph type="body" idx="1"/>
          </p:nvPr>
        </p:nvSpPr>
        <p:spPr/>
        <p:txBody>
          <a:bodyPr/>
          <a:lstStyle/>
          <a:p>
            <a:pPr lvl="0"/>
            <a:r>
              <a:rPr lang="en-AU" dirty="0" smtClean="0"/>
              <a:t>Timing of treatment or change in road condition has a significant impact on the expected number of daily crashes</a:t>
            </a:r>
            <a:r>
              <a:rPr lang="en-AU" dirty="0" smtClean="0"/>
              <a:t>.</a:t>
            </a:r>
          </a:p>
          <a:p>
            <a:pPr lvl="1"/>
            <a:endParaRPr lang="en-NZ" sz="800" dirty="0" smtClean="0"/>
          </a:p>
          <a:p>
            <a:pPr lvl="0"/>
            <a:r>
              <a:rPr lang="en-AU" dirty="0" smtClean="0"/>
              <a:t>Expected crash </a:t>
            </a:r>
            <a:r>
              <a:rPr lang="en-AU" dirty="0" smtClean="0"/>
              <a:t>numbers </a:t>
            </a:r>
            <a:r>
              <a:rPr lang="en-AU" dirty="0" smtClean="0"/>
              <a:t>were much higher for frost and ice than for any other road conditions or treatments</a:t>
            </a:r>
            <a:r>
              <a:rPr lang="en-AU" dirty="0" smtClean="0"/>
              <a:t>.</a:t>
            </a:r>
          </a:p>
          <a:p>
            <a:pPr lvl="1"/>
            <a:endParaRPr lang="en-NZ" sz="800" dirty="0" smtClean="0"/>
          </a:p>
          <a:p>
            <a:pPr lvl="0"/>
            <a:r>
              <a:rPr lang="en-AU" dirty="0" smtClean="0"/>
              <a:t>Crash </a:t>
            </a:r>
            <a:r>
              <a:rPr lang="en-AU" dirty="0" smtClean="0"/>
              <a:t>numbers </a:t>
            </a:r>
            <a:r>
              <a:rPr lang="en-AU" dirty="0" smtClean="0"/>
              <a:t>were much lower when these </a:t>
            </a:r>
            <a:r>
              <a:rPr lang="en-AU" dirty="0" smtClean="0"/>
              <a:t>condition changes or treatments occurred </a:t>
            </a:r>
            <a:r>
              <a:rPr lang="en-AU" dirty="0" smtClean="0"/>
              <a:t>outside the peak traffic </a:t>
            </a:r>
            <a:r>
              <a:rPr lang="en-AU" dirty="0" smtClean="0"/>
              <a:t>periods.</a:t>
            </a:r>
          </a:p>
          <a:p>
            <a:pPr lvl="0"/>
            <a:endParaRPr lang="en-NZ" sz="800" dirty="0" smtClean="0"/>
          </a:p>
          <a:p>
            <a:pPr lvl="0"/>
            <a:r>
              <a:rPr lang="en-AU" dirty="0" smtClean="0"/>
              <a:t>Treating road surfaces with grit, or with CMA reduced the crash numbers considerably compared to frost or ice conditions.</a:t>
            </a:r>
            <a:endParaRPr lang="en-NZ" dirty="0" smtClean="0"/>
          </a:p>
          <a:p>
            <a:pPr lvl="0">
              <a:buNone/>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20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2">
                                            <p:txEl>
                                              <p:pRg st="2" end="2"/>
                                            </p:txEl>
                                          </p:spTgt>
                                        </p:tgtEl>
                                        <p:attrNameLst>
                                          <p:attrName>style.visibility</p:attrName>
                                        </p:attrNameLst>
                                      </p:cBhvr>
                                      <p:to>
                                        <p:strVal val="visible"/>
                                      </p:to>
                                    </p:set>
                                    <p:animEffect transition="in" filter="fade">
                                      <p:cBhvr>
                                        <p:cTn id="12" dur="2000"/>
                                        <p:tgtEl>
                                          <p:spTgt spid="225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2">
                                            <p:txEl>
                                              <p:pRg st="4" end="4"/>
                                            </p:txEl>
                                          </p:spTgt>
                                        </p:tgtEl>
                                        <p:attrNameLst>
                                          <p:attrName>style.visibility</p:attrName>
                                        </p:attrNameLst>
                                      </p:cBhvr>
                                      <p:to>
                                        <p:strVal val="visible"/>
                                      </p:to>
                                    </p:set>
                                    <p:animEffect transition="in" filter="fade">
                                      <p:cBhvr>
                                        <p:cTn id="17" dur="2000"/>
                                        <p:tgtEl>
                                          <p:spTgt spid="2253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532">
                                            <p:txEl>
                                              <p:pRg st="6" end="6"/>
                                            </p:txEl>
                                          </p:spTgt>
                                        </p:tgtEl>
                                        <p:attrNameLst>
                                          <p:attrName>style.visibility</p:attrName>
                                        </p:attrNameLst>
                                      </p:cBhvr>
                                      <p:to>
                                        <p:strVal val="visible"/>
                                      </p:to>
                                    </p:set>
                                    <p:animEffect transition="in" filter="fade">
                                      <p:cBhvr>
                                        <p:cTn id="22" dur="2000"/>
                                        <p:tgtEl>
                                          <p:spTgt spid="225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Concluding Remarks</a:t>
            </a:r>
            <a:endParaRPr lang="en-NZ" dirty="0"/>
          </a:p>
        </p:txBody>
      </p:sp>
      <p:sp>
        <p:nvSpPr>
          <p:cNvPr id="3" name="Content Placeholder 2"/>
          <p:cNvSpPr>
            <a:spLocks noGrp="1"/>
          </p:cNvSpPr>
          <p:nvPr>
            <p:ph idx="1"/>
          </p:nvPr>
        </p:nvSpPr>
        <p:spPr/>
        <p:txBody>
          <a:bodyPr/>
          <a:lstStyle/>
          <a:p>
            <a:pPr lvl="0"/>
            <a:r>
              <a:rPr lang="en-AU" dirty="0" smtClean="0"/>
              <a:t>Only 1–2% difference in the crash </a:t>
            </a:r>
            <a:r>
              <a:rPr lang="en-AU" dirty="0" smtClean="0"/>
              <a:t>numbers between:</a:t>
            </a:r>
          </a:p>
          <a:p>
            <a:pPr lvl="0">
              <a:buNone/>
            </a:pPr>
            <a:r>
              <a:rPr lang="en-AU" dirty="0" smtClean="0"/>
              <a:t>	</a:t>
            </a:r>
            <a:r>
              <a:rPr lang="en-AU" dirty="0" smtClean="0"/>
              <a:t>	(1) </a:t>
            </a:r>
            <a:r>
              <a:rPr lang="en-AU" dirty="0" smtClean="0"/>
              <a:t>applying </a:t>
            </a:r>
            <a:r>
              <a:rPr lang="en-AU" dirty="0" smtClean="0"/>
              <a:t>CMA </a:t>
            </a:r>
            <a:r>
              <a:rPr lang="en-AU" dirty="0" smtClean="0"/>
              <a:t>shortly</a:t>
            </a:r>
            <a:r>
              <a:rPr lang="en-AU" dirty="0" smtClean="0"/>
              <a:t> </a:t>
            </a:r>
            <a:r>
              <a:rPr lang="en-AU" dirty="0" smtClean="0"/>
              <a:t>before ice/frost was anticipated, </a:t>
            </a:r>
            <a:r>
              <a:rPr lang="en-AU" dirty="0" smtClean="0"/>
              <a:t>	(2) applying CMA </a:t>
            </a:r>
            <a:r>
              <a:rPr lang="en-AU" dirty="0" smtClean="0"/>
              <a:t>as a routine maintenance </a:t>
            </a:r>
            <a:r>
              <a:rPr lang="en-AU" dirty="0" smtClean="0"/>
              <a:t>procedure, 	     provided </a:t>
            </a:r>
            <a:r>
              <a:rPr lang="en-AU" dirty="0" smtClean="0"/>
              <a:t>this application avoided the rush hour peaks</a:t>
            </a:r>
            <a:r>
              <a:rPr lang="en-AU" dirty="0" smtClean="0"/>
              <a:t>.</a:t>
            </a:r>
          </a:p>
          <a:p>
            <a:pPr lvl="0">
              <a:buNone/>
            </a:pPr>
            <a:endParaRPr lang="en-NZ" sz="800" dirty="0" smtClean="0"/>
          </a:p>
          <a:p>
            <a:r>
              <a:rPr lang="en-AU" dirty="0" smtClean="0"/>
              <a:t>Either </a:t>
            </a:r>
            <a:r>
              <a:rPr lang="en-AU" dirty="0" smtClean="0"/>
              <a:t>application </a:t>
            </a:r>
            <a:r>
              <a:rPr lang="en-AU" dirty="0" smtClean="0"/>
              <a:t>of CMA was better than an application of grit, </a:t>
            </a:r>
            <a:r>
              <a:rPr lang="en-AU" dirty="0" smtClean="0"/>
              <a:t>as </a:t>
            </a:r>
            <a:r>
              <a:rPr lang="en-AU" dirty="0" smtClean="0"/>
              <a:t>grit </a:t>
            </a:r>
            <a:r>
              <a:rPr lang="en-AU" dirty="0" smtClean="0"/>
              <a:t>is often </a:t>
            </a:r>
            <a:r>
              <a:rPr lang="en-AU" dirty="0" smtClean="0"/>
              <a:t>applied </a:t>
            </a:r>
            <a:r>
              <a:rPr lang="en-AU" dirty="0" smtClean="0"/>
              <a:t>after ice/frost </a:t>
            </a:r>
            <a:r>
              <a:rPr lang="en-AU" dirty="0" smtClean="0"/>
              <a:t>had begun to form</a:t>
            </a:r>
            <a:endParaRPr lang="en-NZ" dirty="0"/>
          </a:p>
        </p:txBody>
      </p:sp>
      <p:sp>
        <p:nvSpPr>
          <p:cNvPr id="4" name="Slide Number Placeholder 3"/>
          <p:cNvSpPr>
            <a:spLocks noGrp="1"/>
          </p:cNvSpPr>
          <p:nvPr>
            <p:ph type="sldNum" sz="quarter" idx="10"/>
          </p:nvPr>
        </p:nvSpPr>
        <p:spPr/>
        <p:txBody>
          <a:bodyPr/>
          <a:lstStyle/>
          <a:p>
            <a:pPr>
              <a:defRPr/>
            </a:pPr>
            <a:fld id="{63EC155D-9C68-4A35-96D2-29B67B5B9FF9}"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086E4695-6811-4CDA-A345-31388F1FEF5C}" type="slidenum">
              <a:rPr lang="en-GB" smtClean="0"/>
              <a:pPr/>
              <a:t>24</a:t>
            </a:fld>
            <a:endParaRPr lang="en-GB" smtClean="0"/>
          </a:p>
        </p:txBody>
      </p:sp>
      <p:sp>
        <p:nvSpPr>
          <p:cNvPr id="248834" name="Rectangle 2"/>
          <p:cNvSpPr>
            <a:spLocks noGrp="1" noChangeArrowheads="1"/>
          </p:cNvSpPr>
          <p:nvPr>
            <p:ph type="title"/>
          </p:nvPr>
        </p:nvSpPr>
        <p:spPr>
          <a:xfrm>
            <a:off x="457200" y="712269"/>
            <a:ext cx="8305800" cy="1447800"/>
          </a:xfrm>
        </p:spPr>
        <p:txBody>
          <a:bodyPr/>
          <a:lstStyle/>
          <a:p>
            <a:pPr>
              <a:lnSpc>
                <a:spcPct val="80000"/>
              </a:lnSpc>
              <a:spcBef>
                <a:spcPct val="5000"/>
              </a:spcBef>
              <a:spcAft>
                <a:spcPct val="5000"/>
              </a:spcAft>
              <a:defRPr/>
            </a:pPr>
            <a:r>
              <a:rPr lang="en-GB" dirty="0" smtClean="0"/>
              <a:t>Thank You</a:t>
            </a:r>
          </a:p>
        </p:txBody>
      </p:sp>
      <p:sp>
        <p:nvSpPr>
          <p:cNvPr id="4" name="TextBox 3"/>
          <p:cNvSpPr txBox="1"/>
          <p:nvPr/>
        </p:nvSpPr>
        <p:spPr>
          <a:xfrm>
            <a:off x="457200" y="2637322"/>
            <a:ext cx="8305800" cy="1569660"/>
          </a:xfrm>
          <a:prstGeom prst="rect">
            <a:avLst/>
          </a:prstGeom>
          <a:noFill/>
        </p:spPr>
        <p:txBody>
          <a:bodyPr wrap="square" rtlCol="0">
            <a:spAutoFit/>
          </a:bodyPr>
          <a:lstStyle/>
          <a:p>
            <a:pPr algn="ctr"/>
            <a:r>
              <a:rPr lang="en-NZ" sz="2400" dirty="0" smtClean="0">
                <a:solidFill>
                  <a:schemeClr val="bg2"/>
                </a:solidFill>
              </a:rPr>
              <a:t>Neil Jamieson</a:t>
            </a:r>
          </a:p>
          <a:p>
            <a:pPr algn="ctr"/>
            <a:r>
              <a:rPr lang="en-NZ" sz="2400" dirty="0" smtClean="0">
                <a:solidFill>
                  <a:schemeClr val="bg2"/>
                </a:solidFill>
              </a:rPr>
              <a:t>Research Leader – Road Vehicle Interaction</a:t>
            </a:r>
          </a:p>
          <a:p>
            <a:pPr algn="ctr"/>
            <a:r>
              <a:rPr lang="en-NZ" sz="2400" dirty="0" smtClean="0">
                <a:solidFill>
                  <a:schemeClr val="bg2"/>
                </a:solidFill>
                <a:hlinkClick r:id="rId3"/>
              </a:rPr>
              <a:t>neil.jamieson@opus.co.nz</a:t>
            </a:r>
            <a:endParaRPr lang="en-NZ" sz="2400" dirty="0" smtClean="0">
              <a:solidFill>
                <a:schemeClr val="bg2"/>
              </a:solidFill>
            </a:endParaRPr>
          </a:p>
          <a:p>
            <a:pPr algn="ctr"/>
            <a:r>
              <a:rPr lang="en-NZ" sz="2400" dirty="0" smtClean="0">
                <a:solidFill>
                  <a:schemeClr val="bg2"/>
                </a:solidFill>
              </a:rPr>
              <a:t>Ph 64 4 587-0617</a:t>
            </a:r>
            <a:endParaRPr lang="en-NZ"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p>
            <a:fld id="{EA485F3C-C350-4810-8901-CE595A81C25B}" type="slidenum">
              <a:rPr lang="en-GB" smtClean="0"/>
              <a:pPr/>
              <a:t>3</a:t>
            </a:fld>
            <a:endParaRPr lang="en-GB" smtClean="0"/>
          </a:p>
        </p:txBody>
      </p:sp>
      <p:sp>
        <p:nvSpPr>
          <p:cNvPr id="714754" name="Rectangle 2"/>
          <p:cNvSpPr>
            <a:spLocks noGrp="1" noChangeArrowheads="1"/>
          </p:cNvSpPr>
          <p:nvPr>
            <p:ph type="title"/>
          </p:nvPr>
        </p:nvSpPr>
        <p:spPr>
          <a:xfrm>
            <a:off x="250825" y="260349"/>
            <a:ext cx="8642350" cy="747713"/>
          </a:xfrm>
        </p:spPr>
        <p:txBody>
          <a:bodyPr/>
          <a:lstStyle/>
          <a:p>
            <a:pPr>
              <a:defRPr/>
            </a:pPr>
            <a:r>
              <a:rPr lang="en-NZ" dirty="0" smtClean="0"/>
              <a:t>Frost and Ice</a:t>
            </a:r>
            <a:endParaRPr lang="en-GB" dirty="0" smtClean="0"/>
          </a:p>
        </p:txBody>
      </p:sp>
      <p:sp>
        <p:nvSpPr>
          <p:cNvPr id="3076" name="Rectangle 3"/>
          <p:cNvSpPr>
            <a:spLocks noGrp="1" noChangeArrowheads="1"/>
          </p:cNvSpPr>
          <p:nvPr>
            <p:ph type="body" idx="1"/>
          </p:nvPr>
        </p:nvSpPr>
        <p:spPr>
          <a:xfrm>
            <a:off x="250825" y="1008062"/>
            <a:ext cx="8642350" cy="1628260"/>
          </a:xfrm>
        </p:spPr>
        <p:txBody>
          <a:bodyPr/>
          <a:lstStyle/>
          <a:p>
            <a:pPr algn="ctr">
              <a:buFont typeface="Monotype Sorts" pitchFamily="2" charset="2"/>
              <a:buNone/>
            </a:pPr>
            <a:r>
              <a:rPr lang="en-NZ" dirty="0" smtClean="0"/>
              <a:t>Why are we interested?</a:t>
            </a:r>
          </a:p>
          <a:p>
            <a:pPr algn="ctr">
              <a:buFont typeface="Monotype Sorts" pitchFamily="2" charset="2"/>
              <a:buNone/>
            </a:pPr>
            <a:r>
              <a:rPr lang="en-NZ" dirty="0" smtClean="0"/>
              <a:t>Why do we want to treat it?</a:t>
            </a:r>
          </a:p>
          <a:p>
            <a:pPr algn="ctr">
              <a:buFont typeface="Monotype Sorts" pitchFamily="2" charset="2"/>
              <a:buNone/>
            </a:pPr>
            <a:r>
              <a:rPr lang="en-NZ" dirty="0" smtClean="0"/>
              <a:t>Because of the effects on skid resistance</a:t>
            </a:r>
          </a:p>
        </p:txBody>
      </p:sp>
      <p:pic>
        <p:nvPicPr>
          <p:cNvPr id="3077" name="Picture 5"/>
          <p:cNvPicPr>
            <a:picLocks noChangeAspect="1" noChangeArrowheads="1"/>
          </p:cNvPicPr>
          <p:nvPr/>
        </p:nvPicPr>
        <p:blipFill>
          <a:blip r:embed="rId3" cstate="print"/>
          <a:srcRect/>
          <a:stretch>
            <a:fillRect/>
          </a:stretch>
        </p:blipFill>
        <p:spPr bwMode="auto">
          <a:xfrm>
            <a:off x="2873830" y="2814451"/>
            <a:ext cx="3545630" cy="3502541"/>
          </a:xfrm>
          <a:prstGeom prst="rect">
            <a:avLst/>
          </a:prstGeom>
          <a:noFill/>
          <a:ln w="12700" cap="flat" cmpd="sng">
            <a:noFill/>
            <a:prstDash val="solid"/>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20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fade">
                                      <p:cBhvr>
                                        <p:cTn id="12" dur="2000"/>
                                        <p:tgtEl>
                                          <p:spTgt spid="30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xEl>
                                              <p:pRg st="2" end="2"/>
                                            </p:txEl>
                                          </p:spTgt>
                                        </p:tgtEl>
                                        <p:attrNameLst>
                                          <p:attrName>style.visibility</p:attrName>
                                        </p:attrNameLst>
                                      </p:cBhvr>
                                      <p:to>
                                        <p:strVal val="visible"/>
                                      </p:to>
                                    </p:set>
                                    <p:animEffect transition="in" filter="fade">
                                      <p:cBhvr>
                                        <p:cTn id="17" dur="2000"/>
                                        <p:tgtEl>
                                          <p:spTgt spid="30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fade">
                                      <p:cBhvr>
                                        <p:cTn id="22"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Consequences</a:t>
            </a:r>
            <a:endParaRPr lang="en-NZ" dirty="0"/>
          </a:p>
        </p:txBody>
      </p:sp>
      <p:sp>
        <p:nvSpPr>
          <p:cNvPr id="4" name="Slide Number Placeholder 3"/>
          <p:cNvSpPr>
            <a:spLocks noGrp="1"/>
          </p:cNvSpPr>
          <p:nvPr>
            <p:ph type="sldNum" sz="quarter" idx="10"/>
          </p:nvPr>
        </p:nvSpPr>
        <p:spPr/>
        <p:txBody>
          <a:bodyPr/>
          <a:lstStyle/>
          <a:p>
            <a:pPr>
              <a:defRPr/>
            </a:pPr>
            <a:fld id="{63EC155D-9C68-4A35-96D2-29B67B5B9FF9}" type="slidenum">
              <a:rPr lang="en-GB" smtClean="0"/>
              <a:pPr>
                <a:defRPr/>
              </a:pPr>
              <a:t>4</a:t>
            </a:fld>
            <a:endParaRPr lang="en-GB"/>
          </a:p>
        </p:txBody>
      </p:sp>
      <p:pic>
        <p:nvPicPr>
          <p:cNvPr id="7" name="Content Placeholder 6" descr="winter_driving.jpg"/>
          <p:cNvPicPr>
            <a:picLocks noGrp="1" noChangeAspect="1"/>
          </p:cNvPicPr>
          <p:nvPr>
            <p:ph idx="1"/>
          </p:nvPr>
        </p:nvPicPr>
        <p:blipFill>
          <a:blip r:embed="rId3" cstate="print"/>
          <a:stretch>
            <a:fillRect/>
          </a:stretch>
        </p:blipFill>
        <p:spPr>
          <a:xfrm>
            <a:off x="1524000" y="1175544"/>
            <a:ext cx="6096000" cy="4572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p>
            <a:fld id="{C3793761-5822-4E00-B200-677953B8E56E}" type="slidenum">
              <a:rPr lang="en-GB" smtClean="0"/>
              <a:pPr/>
              <a:t>5</a:t>
            </a:fld>
            <a:endParaRPr lang="en-GB" smtClean="0"/>
          </a:p>
        </p:txBody>
      </p:sp>
      <p:sp>
        <p:nvSpPr>
          <p:cNvPr id="715778" name="Rectangle 2"/>
          <p:cNvSpPr>
            <a:spLocks noGrp="1" noChangeArrowheads="1"/>
          </p:cNvSpPr>
          <p:nvPr>
            <p:ph type="title"/>
          </p:nvPr>
        </p:nvSpPr>
        <p:spPr/>
        <p:txBody>
          <a:bodyPr/>
          <a:lstStyle/>
          <a:p>
            <a:pPr>
              <a:defRPr/>
            </a:pPr>
            <a:r>
              <a:rPr lang="en-NZ" dirty="0" smtClean="0"/>
              <a:t>What Can We Do About It? </a:t>
            </a:r>
            <a:endParaRPr lang="en-GB" dirty="0" smtClean="0"/>
          </a:p>
        </p:txBody>
      </p:sp>
      <p:sp>
        <p:nvSpPr>
          <p:cNvPr id="4100" name="Rectangle 3"/>
          <p:cNvSpPr>
            <a:spLocks noGrp="1" noChangeArrowheads="1"/>
          </p:cNvSpPr>
          <p:nvPr>
            <p:ph type="body" idx="1"/>
          </p:nvPr>
        </p:nvSpPr>
        <p:spPr>
          <a:xfrm>
            <a:off x="250825" y="1223156"/>
            <a:ext cx="8642350" cy="4797633"/>
          </a:xfrm>
        </p:spPr>
        <p:txBody>
          <a:bodyPr/>
          <a:lstStyle/>
          <a:p>
            <a:pPr algn="ctr">
              <a:spcBef>
                <a:spcPts val="600"/>
              </a:spcBef>
              <a:buFont typeface="Monotype Sorts" pitchFamily="2" charset="2"/>
              <a:buNone/>
            </a:pPr>
            <a:r>
              <a:rPr lang="en-NZ" dirty="0" smtClean="0"/>
              <a:t>Do Nothing! – Not Desirable</a:t>
            </a:r>
          </a:p>
          <a:p>
            <a:pPr algn="ctr">
              <a:spcBef>
                <a:spcPts val="600"/>
              </a:spcBef>
              <a:buFont typeface="Monotype Sorts" pitchFamily="2" charset="2"/>
              <a:buNone/>
            </a:pPr>
            <a:endParaRPr lang="en-NZ" dirty="0" smtClean="0"/>
          </a:p>
          <a:p>
            <a:pPr algn="ctr">
              <a:buFont typeface="Monotype Sorts" pitchFamily="2" charset="2"/>
              <a:buNone/>
            </a:pPr>
            <a:r>
              <a:rPr lang="en-NZ" dirty="0" smtClean="0"/>
              <a:t>Treat It</a:t>
            </a:r>
          </a:p>
          <a:p>
            <a:pPr algn="ctr">
              <a:buFont typeface="Monotype Sorts" pitchFamily="2" charset="2"/>
              <a:buNone/>
            </a:pPr>
            <a:endParaRPr lang="en-NZ" dirty="0" smtClean="0"/>
          </a:p>
          <a:p>
            <a:pPr algn="ctr">
              <a:buFont typeface="Monotype Sorts" pitchFamily="2" charset="2"/>
              <a:buNone/>
            </a:pPr>
            <a:endParaRPr lang="en-NZ" dirty="0" smtClean="0"/>
          </a:p>
          <a:p>
            <a:pPr algn="ctr">
              <a:buFont typeface="Monotype Sorts" pitchFamily="2" charset="2"/>
              <a:buNone/>
            </a:pPr>
            <a:r>
              <a:rPr lang="en-NZ" dirty="0" smtClean="0"/>
              <a:t>What with?</a:t>
            </a:r>
          </a:p>
          <a:p>
            <a:pPr algn="ctr">
              <a:buFont typeface="Monotype Sorts" pitchFamily="2" charset="2"/>
              <a:buNone/>
            </a:pPr>
            <a:r>
              <a:rPr lang="en-NZ" dirty="0" smtClean="0"/>
              <a:t>When ?</a:t>
            </a:r>
          </a:p>
          <a:p>
            <a:pPr algn="ctr">
              <a:buFont typeface="Monotype Sorts" pitchFamily="2" charset="2"/>
              <a:buNone/>
            </a:pPr>
            <a:r>
              <a:rPr lang="en-NZ" dirty="0" smtClean="0"/>
              <a:t>What are the risks to road users?</a:t>
            </a:r>
          </a:p>
          <a:p>
            <a:pPr algn="ctr">
              <a:buFont typeface="Monotype Sorts" pitchFamily="2" charset="2"/>
              <a:buNone/>
            </a:pPr>
            <a:endParaRPr lang="en-NZ"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20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2" end="2"/>
                                            </p:txEl>
                                          </p:spTgt>
                                        </p:tgtEl>
                                        <p:attrNameLst>
                                          <p:attrName>style.visibility</p:attrName>
                                        </p:attrNameLst>
                                      </p:cBhvr>
                                      <p:to>
                                        <p:strVal val="visible"/>
                                      </p:to>
                                    </p:set>
                                    <p:animEffect transition="in" filter="fade">
                                      <p:cBhvr>
                                        <p:cTn id="12" dur="2000"/>
                                        <p:tgtEl>
                                          <p:spTgt spid="41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5" end="5"/>
                                            </p:txEl>
                                          </p:spTgt>
                                        </p:tgtEl>
                                        <p:attrNameLst>
                                          <p:attrName>style.visibility</p:attrName>
                                        </p:attrNameLst>
                                      </p:cBhvr>
                                      <p:to>
                                        <p:strVal val="visible"/>
                                      </p:to>
                                    </p:set>
                                    <p:animEffect transition="in" filter="fade">
                                      <p:cBhvr>
                                        <p:cTn id="17" dur="2000"/>
                                        <p:tgtEl>
                                          <p:spTgt spid="410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0">
                                            <p:txEl>
                                              <p:pRg st="6" end="6"/>
                                            </p:txEl>
                                          </p:spTgt>
                                        </p:tgtEl>
                                        <p:attrNameLst>
                                          <p:attrName>style.visibility</p:attrName>
                                        </p:attrNameLst>
                                      </p:cBhvr>
                                      <p:to>
                                        <p:strVal val="visible"/>
                                      </p:to>
                                    </p:set>
                                    <p:animEffect transition="in" filter="fade">
                                      <p:cBhvr>
                                        <p:cTn id="22" dur="2000"/>
                                        <p:tgtEl>
                                          <p:spTgt spid="410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0">
                                            <p:txEl>
                                              <p:pRg st="7" end="7"/>
                                            </p:txEl>
                                          </p:spTgt>
                                        </p:tgtEl>
                                        <p:attrNameLst>
                                          <p:attrName>style.visibility</p:attrName>
                                        </p:attrNameLst>
                                      </p:cBhvr>
                                      <p:to>
                                        <p:strVal val="visible"/>
                                      </p:to>
                                    </p:set>
                                    <p:animEffect transition="in" filter="fade">
                                      <p:cBhvr>
                                        <p:cTn id="27" dur="2000"/>
                                        <p:tgtEl>
                                          <p:spTgt spid="4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1B7A14C9-2F36-4ED0-AE06-48E89ADD90F7}" type="slidenum">
              <a:rPr lang="en-GB" smtClean="0"/>
              <a:pPr/>
              <a:t>6</a:t>
            </a:fld>
            <a:endParaRPr lang="en-GB" smtClean="0"/>
          </a:p>
        </p:txBody>
      </p:sp>
      <p:sp>
        <p:nvSpPr>
          <p:cNvPr id="716802" name="Rectangle 2"/>
          <p:cNvSpPr>
            <a:spLocks noGrp="1" noChangeArrowheads="1"/>
          </p:cNvSpPr>
          <p:nvPr>
            <p:ph type="title"/>
          </p:nvPr>
        </p:nvSpPr>
        <p:spPr/>
        <p:txBody>
          <a:bodyPr/>
          <a:lstStyle/>
          <a:p>
            <a:pPr>
              <a:defRPr/>
            </a:pPr>
            <a:r>
              <a:rPr lang="en-NZ" dirty="0" smtClean="0"/>
              <a:t>Treatment Options – New Zealand</a:t>
            </a:r>
            <a:endParaRPr lang="en-GB" dirty="0" smtClean="0"/>
          </a:p>
        </p:txBody>
      </p:sp>
      <p:sp>
        <p:nvSpPr>
          <p:cNvPr id="5124" name="Rectangle 3"/>
          <p:cNvSpPr>
            <a:spLocks noGrp="1" noChangeArrowheads="1"/>
          </p:cNvSpPr>
          <p:nvPr>
            <p:ph type="body" idx="1"/>
          </p:nvPr>
        </p:nvSpPr>
        <p:spPr>
          <a:xfrm>
            <a:off x="938151" y="1401288"/>
            <a:ext cx="7255823" cy="4707020"/>
          </a:xfrm>
        </p:spPr>
        <p:txBody>
          <a:bodyPr/>
          <a:lstStyle/>
          <a:p>
            <a:r>
              <a:rPr lang="en-NZ" dirty="0" smtClean="0"/>
              <a:t>Salt - discontinued in the 80s</a:t>
            </a:r>
          </a:p>
          <a:p>
            <a:pPr marL="0" indent="0">
              <a:buNone/>
            </a:pPr>
            <a:endParaRPr lang="en-NZ" dirty="0"/>
          </a:p>
          <a:p>
            <a:r>
              <a:rPr lang="en-NZ" dirty="0" smtClean="0"/>
              <a:t>Mineral grit - has been used for decades</a:t>
            </a:r>
          </a:p>
          <a:p>
            <a:endParaRPr lang="en-NZ" dirty="0" smtClean="0"/>
          </a:p>
          <a:p>
            <a:pPr lvl="1">
              <a:buNone/>
            </a:pPr>
            <a:endParaRPr lang="en-NZ" dirty="0" smtClean="0"/>
          </a:p>
          <a:p>
            <a:r>
              <a:rPr lang="en-NZ" dirty="0" smtClean="0"/>
              <a:t>CMA - use has increased                                 since a review in 1996</a:t>
            </a:r>
          </a:p>
          <a:p>
            <a:pPr marL="0" indent="0">
              <a:buNone/>
            </a:pPr>
            <a:endParaRPr lang="en-NZ"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3395" y="1084728"/>
            <a:ext cx="2249779" cy="1497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IMG_0225.JPG"/>
          <p:cNvPicPr>
            <a:picLocks noChangeAspect="1"/>
          </p:cNvPicPr>
          <p:nvPr/>
        </p:nvPicPr>
        <p:blipFill>
          <a:blip r:embed="rId4" cstate="print"/>
          <a:srcRect l="5468" t="7291" r="5468" b="7291"/>
          <a:stretch>
            <a:fillRect/>
          </a:stretch>
        </p:blipFill>
        <p:spPr>
          <a:xfrm>
            <a:off x="5530974" y="4148487"/>
            <a:ext cx="3218815" cy="23153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88795CCB-8B92-48C1-B88A-83CFA84E3528}" type="slidenum">
              <a:rPr lang="en-GB" smtClean="0"/>
              <a:pPr/>
              <a:t>7</a:t>
            </a:fld>
            <a:endParaRPr lang="en-GB" smtClean="0"/>
          </a:p>
        </p:txBody>
      </p:sp>
      <p:sp>
        <p:nvSpPr>
          <p:cNvPr id="717826" name="Rectangle 2"/>
          <p:cNvSpPr>
            <a:spLocks noGrp="1" noChangeArrowheads="1"/>
          </p:cNvSpPr>
          <p:nvPr>
            <p:ph type="title"/>
          </p:nvPr>
        </p:nvSpPr>
        <p:spPr/>
        <p:txBody>
          <a:bodyPr lIns="0" rIns="0"/>
          <a:lstStyle/>
          <a:p>
            <a:pPr>
              <a:defRPr/>
            </a:pPr>
            <a:r>
              <a:rPr lang="en-NZ" dirty="0" smtClean="0"/>
              <a:t>Why Use CMA?</a:t>
            </a:r>
            <a:endParaRPr lang="en-GB" dirty="0" smtClean="0"/>
          </a:p>
        </p:txBody>
      </p:sp>
      <p:sp>
        <p:nvSpPr>
          <p:cNvPr id="6148" name="Rectangle 3"/>
          <p:cNvSpPr>
            <a:spLocks noGrp="1" noChangeArrowheads="1"/>
          </p:cNvSpPr>
          <p:nvPr>
            <p:ph type="body" idx="1"/>
          </p:nvPr>
        </p:nvSpPr>
        <p:spPr>
          <a:xfrm>
            <a:off x="250825" y="1052513"/>
            <a:ext cx="8642350" cy="788162"/>
          </a:xfrm>
        </p:spPr>
        <p:txBody>
          <a:bodyPr/>
          <a:lstStyle/>
          <a:p>
            <a:pPr marL="0" indent="0" algn="ctr">
              <a:buFont typeface="Monotype Sorts" pitchFamily="2" charset="2"/>
              <a:buNone/>
              <a:tabLst>
                <a:tab pos="720725" algn="l"/>
              </a:tabLst>
            </a:pPr>
            <a:r>
              <a:rPr lang="en-NZ" dirty="0" smtClean="0"/>
              <a:t>Because it WORKS?</a:t>
            </a:r>
          </a:p>
          <a:p>
            <a:pPr marL="0" indent="0">
              <a:buNone/>
              <a:tabLst>
                <a:tab pos="720725" algn="l"/>
              </a:tabLst>
            </a:pPr>
            <a:r>
              <a:rPr lang="en-NZ" b="1" dirty="0" smtClean="0"/>
              <a:t>	</a:t>
            </a:r>
            <a:r>
              <a:rPr lang="en-NZ" dirty="0" smtClean="0"/>
              <a:t/>
            </a:r>
            <a:br>
              <a:rPr lang="en-NZ" dirty="0" smtClean="0"/>
            </a:br>
            <a:endParaRPr lang="en-NZ" b="1" dirty="0" smtClean="0"/>
          </a:p>
          <a:p>
            <a:pPr marL="0" indent="0">
              <a:buFont typeface="Monotype Sorts" pitchFamily="2" charset="2"/>
              <a:buNone/>
              <a:tabLst>
                <a:tab pos="720725" algn="l"/>
              </a:tabLst>
            </a:pPr>
            <a:r>
              <a:rPr lang="en-NZ" b="1" dirty="0" smtClean="0"/>
              <a:t>	</a:t>
            </a:r>
            <a:endParaRPr lang="en-GB" dirty="0" smtClean="0"/>
          </a:p>
        </p:txBody>
      </p:sp>
      <p:pic>
        <p:nvPicPr>
          <p:cNvPr id="6149" name="Picture 5"/>
          <p:cNvPicPr>
            <a:picLocks noChangeAspect="1" noChangeArrowheads="1"/>
          </p:cNvPicPr>
          <p:nvPr/>
        </p:nvPicPr>
        <p:blipFill>
          <a:blip r:embed="rId3" cstate="print"/>
          <a:srcRect/>
          <a:stretch>
            <a:fillRect/>
          </a:stretch>
        </p:blipFill>
        <p:spPr bwMode="auto">
          <a:xfrm>
            <a:off x="1339162" y="1698171"/>
            <a:ext cx="6274421" cy="4387249"/>
          </a:xfrm>
          <a:prstGeom prst="rect">
            <a:avLst/>
          </a:prstGeom>
          <a:noFill/>
          <a:ln w="9525">
            <a:noFill/>
            <a:miter lim="800000"/>
            <a:headEnd/>
            <a:tailEnd/>
          </a:ln>
        </p:spPr>
      </p:pic>
      <p:sp>
        <p:nvSpPr>
          <p:cNvPr id="6" name="Text Box 5"/>
          <p:cNvSpPr txBox="1">
            <a:spLocks noChangeArrowheads="1"/>
          </p:cNvSpPr>
          <p:nvPr/>
        </p:nvSpPr>
        <p:spPr bwMode="auto">
          <a:xfrm>
            <a:off x="4065236" y="6224588"/>
            <a:ext cx="3024188" cy="241300"/>
          </a:xfrm>
          <a:prstGeom prst="rect">
            <a:avLst/>
          </a:prstGeom>
          <a:noFill/>
          <a:ln w="12700">
            <a:noFill/>
            <a:miter lim="800000"/>
            <a:headEnd/>
            <a:tailEnd/>
          </a:ln>
        </p:spPr>
        <p:txBody>
          <a:bodyPr lIns="0" tIns="44450" rIns="90488" bIns="44450">
            <a:spAutoFit/>
          </a:bodyPr>
          <a:lstStyle/>
          <a:p>
            <a:pPr>
              <a:spcBef>
                <a:spcPct val="50000"/>
              </a:spcBef>
            </a:pPr>
            <a:r>
              <a:rPr lang="en-NZ" sz="1000" b="0" dirty="0">
                <a:solidFill>
                  <a:srgbClr val="676767"/>
                </a:solidFill>
              </a:rPr>
              <a:t>Source: </a:t>
            </a:r>
            <a:r>
              <a:rPr lang="en-NZ" sz="1000" b="0" dirty="0" smtClean="0">
                <a:solidFill>
                  <a:srgbClr val="676767"/>
                </a:solidFill>
              </a:rPr>
              <a:t>Whiting (2007)</a:t>
            </a:r>
            <a:endParaRPr lang="en-GB" sz="1000" b="0" dirty="0">
              <a:solidFill>
                <a:srgbClr val="67676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fade">
                                      <p:cBhvr>
                                        <p:cTn id="7"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66B72EE7-3BC8-4DEA-A17D-8D8D5F1DC920}" type="slidenum">
              <a:rPr lang="en-GB" smtClean="0"/>
              <a:pPr/>
              <a:t>8</a:t>
            </a:fld>
            <a:endParaRPr lang="en-GB" smtClean="0"/>
          </a:p>
        </p:txBody>
      </p:sp>
      <p:sp>
        <p:nvSpPr>
          <p:cNvPr id="718850" name="Rectangle 2"/>
          <p:cNvSpPr>
            <a:spLocks noGrp="1" noChangeArrowheads="1"/>
          </p:cNvSpPr>
          <p:nvPr>
            <p:ph type="title"/>
          </p:nvPr>
        </p:nvSpPr>
        <p:spPr>
          <a:xfrm>
            <a:off x="250825" y="260350"/>
            <a:ext cx="8642350" cy="1081562"/>
          </a:xfrm>
        </p:spPr>
        <p:txBody>
          <a:bodyPr/>
          <a:lstStyle/>
          <a:p>
            <a:pPr>
              <a:defRPr/>
            </a:pPr>
            <a:r>
              <a:rPr lang="en-NZ" dirty="0" smtClean="0"/>
              <a:t>Some of the things we didn’t know</a:t>
            </a:r>
            <a:br>
              <a:rPr lang="en-NZ" dirty="0" smtClean="0"/>
            </a:br>
            <a:r>
              <a:rPr lang="en-NZ" dirty="0" smtClean="0"/>
              <a:t>about Grit and CMA </a:t>
            </a:r>
            <a:endParaRPr lang="en-GB" dirty="0" smtClean="0"/>
          </a:p>
        </p:txBody>
      </p:sp>
      <p:sp>
        <p:nvSpPr>
          <p:cNvPr id="7172" name="Rectangle 3"/>
          <p:cNvSpPr>
            <a:spLocks noGrp="1" noChangeArrowheads="1"/>
          </p:cNvSpPr>
          <p:nvPr>
            <p:ph type="body" idx="1"/>
          </p:nvPr>
        </p:nvSpPr>
        <p:spPr>
          <a:xfrm>
            <a:off x="724395" y="1341912"/>
            <a:ext cx="7754587" cy="4818062"/>
          </a:xfrm>
        </p:spPr>
        <p:txBody>
          <a:bodyPr/>
          <a:lstStyle/>
          <a:p>
            <a:pPr marL="0" indent="0">
              <a:tabLst>
                <a:tab pos="355600" algn="l"/>
              </a:tabLst>
            </a:pPr>
            <a:r>
              <a:rPr lang="en-NZ" dirty="0" smtClean="0"/>
              <a:t>   Their effects on skid resistance, across the range of 	New Zealand road surfaces</a:t>
            </a:r>
          </a:p>
          <a:p>
            <a:pPr marL="0" indent="0">
              <a:tabLst>
                <a:tab pos="355600" algn="l"/>
              </a:tabLst>
            </a:pPr>
            <a:r>
              <a:rPr lang="en-GB" dirty="0" smtClean="0"/>
              <a:t> 	Their effects on skid resistance immediately after 	application, and their performance with time</a:t>
            </a:r>
          </a:p>
          <a:p>
            <a:pPr marL="0" indent="0">
              <a:tabLst>
                <a:tab pos="355600" algn="l"/>
              </a:tabLst>
            </a:pPr>
            <a:r>
              <a:rPr lang="en-GB" dirty="0" smtClean="0"/>
              <a:t> 	Their effects under different environmental conditions, 	e.g. at different time of day, or under dewfall</a:t>
            </a:r>
          </a:p>
          <a:p>
            <a:pPr marL="0" indent="0">
              <a:tabLst>
                <a:tab pos="355600" algn="l"/>
              </a:tabLst>
            </a:pPr>
            <a:r>
              <a:rPr lang="en-GB" dirty="0" smtClean="0"/>
              <a:t> 	The relative risks to road users of different treatments</a:t>
            </a:r>
          </a:p>
          <a:p>
            <a:pPr marL="400050" lvl="1" indent="0">
              <a:tabLst>
                <a:tab pos="355600" algn="l"/>
              </a:tabLst>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20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Effect transition="in" filter="fade">
                                      <p:cBhvr>
                                        <p:cTn id="12" dur="2000"/>
                                        <p:tgtEl>
                                          <p:spTgt spid="7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2">
                                            <p:txEl>
                                              <p:pRg st="2" end="2"/>
                                            </p:txEl>
                                          </p:spTgt>
                                        </p:tgtEl>
                                        <p:attrNameLst>
                                          <p:attrName>style.visibility</p:attrName>
                                        </p:attrNameLst>
                                      </p:cBhvr>
                                      <p:to>
                                        <p:strVal val="visible"/>
                                      </p:to>
                                    </p:set>
                                    <p:animEffect transition="in" filter="fade">
                                      <p:cBhvr>
                                        <p:cTn id="17" dur="2000"/>
                                        <p:tgtEl>
                                          <p:spTgt spid="71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2">
                                            <p:txEl>
                                              <p:pRg st="3" end="3"/>
                                            </p:txEl>
                                          </p:spTgt>
                                        </p:tgtEl>
                                        <p:attrNameLst>
                                          <p:attrName>style.visibility</p:attrName>
                                        </p:attrNameLst>
                                      </p:cBhvr>
                                      <p:to>
                                        <p:strVal val="visible"/>
                                      </p:to>
                                    </p:set>
                                    <p:animEffect transition="in" filter="fade">
                                      <p:cBhvr>
                                        <p:cTn id="22" dur="2000"/>
                                        <p:tgtEl>
                                          <p:spTgt spid="71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28467D98-8284-4211-A968-B2D98FC9B5AC}" type="slidenum">
              <a:rPr lang="en-GB" smtClean="0"/>
              <a:pPr/>
              <a:t>9</a:t>
            </a:fld>
            <a:endParaRPr lang="en-GB" smtClean="0"/>
          </a:p>
        </p:txBody>
      </p:sp>
      <p:sp>
        <p:nvSpPr>
          <p:cNvPr id="719874" name="Rectangle 2"/>
          <p:cNvSpPr>
            <a:spLocks noGrp="1" noChangeArrowheads="1"/>
          </p:cNvSpPr>
          <p:nvPr>
            <p:ph type="title"/>
          </p:nvPr>
        </p:nvSpPr>
        <p:spPr/>
        <p:txBody>
          <a:bodyPr/>
          <a:lstStyle/>
          <a:p>
            <a:pPr>
              <a:defRPr/>
            </a:pPr>
            <a:r>
              <a:rPr lang="en-NZ" dirty="0" smtClean="0"/>
              <a:t>Quantifying Risk</a:t>
            </a:r>
            <a:endParaRPr lang="en-GB" dirty="0" smtClean="0"/>
          </a:p>
        </p:txBody>
      </p:sp>
      <p:sp>
        <p:nvSpPr>
          <p:cNvPr id="8196" name="Rectangle 3"/>
          <p:cNvSpPr>
            <a:spLocks noGrp="1" noChangeArrowheads="1"/>
          </p:cNvSpPr>
          <p:nvPr>
            <p:ph type="body" idx="1"/>
          </p:nvPr>
        </p:nvSpPr>
        <p:spPr>
          <a:xfrm>
            <a:off x="250825" y="1270659"/>
            <a:ext cx="8642350" cy="4599915"/>
          </a:xfrm>
        </p:spPr>
        <p:txBody>
          <a:bodyPr/>
          <a:lstStyle/>
          <a:p>
            <a:r>
              <a:rPr lang="en-NZ" dirty="0"/>
              <a:t>Know the variation of crash rate with skid </a:t>
            </a:r>
            <a:r>
              <a:rPr lang="en-NZ" dirty="0" smtClean="0"/>
              <a:t>resistance</a:t>
            </a:r>
          </a:p>
          <a:p>
            <a:endParaRPr lang="en-NZ" dirty="0"/>
          </a:p>
          <a:p>
            <a:r>
              <a:rPr lang="en-NZ" dirty="0" smtClean="0"/>
              <a:t>Quantify the changes in skid resistance with different road conditions and treatments </a:t>
            </a:r>
          </a:p>
          <a:p>
            <a:pPr>
              <a:buNone/>
            </a:pPr>
            <a:endParaRPr lang="en-NZ" dirty="0" smtClean="0"/>
          </a:p>
          <a:p>
            <a:r>
              <a:rPr lang="en-NZ" dirty="0" smtClean="0"/>
              <a:t>Identify the exposure of traffic to different levels of skid resistance</a:t>
            </a:r>
          </a:p>
          <a:p>
            <a:endParaRPr lang="en-NZ" dirty="0" smtClean="0"/>
          </a:p>
          <a:p>
            <a:pPr marL="0" indent="0">
              <a:buNone/>
            </a:pPr>
            <a:endParaRPr lang="en-NZ"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fad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6">
                                            <p:txEl>
                                              <p:pRg st="2" end="2"/>
                                            </p:txEl>
                                          </p:spTgt>
                                        </p:tgtEl>
                                        <p:attrNameLst>
                                          <p:attrName>style.visibility</p:attrName>
                                        </p:attrNameLst>
                                      </p:cBhvr>
                                      <p:to>
                                        <p:strVal val="visible"/>
                                      </p:to>
                                    </p:set>
                                    <p:animEffect transition="in" filter="fade">
                                      <p:cBhvr>
                                        <p:cTn id="12" dur="500"/>
                                        <p:tgtEl>
                                          <p:spTgt spid="81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6">
                                            <p:txEl>
                                              <p:pRg st="4" end="4"/>
                                            </p:txEl>
                                          </p:spTgt>
                                        </p:tgtEl>
                                        <p:attrNameLst>
                                          <p:attrName>style.visibility</p:attrName>
                                        </p:attrNameLst>
                                      </p:cBhvr>
                                      <p:to>
                                        <p:strVal val="visible"/>
                                      </p:to>
                                    </p:set>
                                    <p:animEffect transition="in" filter="fade">
                                      <p:cBhvr>
                                        <p:cTn id="17" dur="500"/>
                                        <p:tgtEl>
                                          <p:spTgt spid="81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theme/theme1.xml><?xml version="1.0" encoding="utf-8"?>
<a:theme xmlns:a="http://schemas.openxmlformats.org/drawingml/2006/main" name="soarings">
  <a:themeElements>
    <a:clrScheme name="">
      <a:dk1>
        <a:srgbClr val="FFFFFF"/>
      </a:dk1>
      <a:lt1>
        <a:srgbClr val="FFFFFF"/>
      </a:lt1>
      <a:dk2>
        <a:srgbClr val="F6BF69"/>
      </a:dk2>
      <a:lt2>
        <a:srgbClr val="000000"/>
      </a:lt2>
      <a:accent1>
        <a:srgbClr val="00FFFF"/>
      </a:accent1>
      <a:accent2>
        <a:srgbClr val="FAFD00"/>
      </a:accent2>
      <a:accent3>
        <a:srgbClr val="FFFFFF"/>
      </a:accent3>
      <a:accent4>
        <a:srgbClr val="DADADA"/>
      </a:accent4>
      <a:accent5>
        <a:srgbClr val="AAFFFF"/>
      </a:accent5>
      <a:accent6>
        <a:srgbClr val="E3E500"/>
      </a:accent6>
      <a:hlink>
        <a:srgbClr val="FC0128"/>
      </a:hlink>
      <a:folHlink>
        <a:srgbClr val="3365FB"/>
      </a:folHlink>
    </a:clrScheme>
    <a:fontScheme name="soarin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C0128"/>
            </a:gs>
            <a:gs pos="100000">
              <a:srgbClr val="FC0128">
                <a:gamma/>
                <a:tint val="89804"/>
                <a:invGamma/>
              </a:srgbClr>
            </a:gs>
          </a:gsLst>
          <a:lin ang="5400000" scaled="1"/>
        </a:grad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rgbClr val="FC0128"/>
            </a:gs>
            <a:gs pos="100000">
              <a:srgbClr val="FC0128">
                <a:gamma/>
                <a:tint val="89804"/>
                <a:invGamma/>
              </a:srgbClr>
            </a:gs>
          </a:gsLst>
          <a:lin ang="5400000" scaled="1"/>
        </a:gradFill>
        <a:ln w="12700" cap="flat" cmpd="sng" algn="ctr">
          <a:noFill/>
          <a:prstDash val="solid"/>
          <a:round/>
          <a:headEnd type="none" w="med" len="med"/>
          <a:tailEnd type="none" w="med" len="med"/>
        </a:ln>
        <a:effectLst/>
      </a:spPr>
      <a:bodyPr vert="horz" wrap="square" lIns="90488" tIns="44450" rIns="90488" bIns="4445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soarin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arin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arin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arin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arin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arin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arin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c:\msoffice\powerpnt\template\sldshow\soarings.ppt</Template>
  <TotalTime>3422851512</TotalTime>
  <Pages>10</Pages>
  <Words>1105</Words>
  <Application>Microsoft Office PowerPoint</Application>
  <PresentationFormat>On-screen Show (4:3)</PresentationFormat>
  <Paragraphs>208</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soarings</vt:lpstr>
      <vt:lpstr>Slide 1</vt:lpstr>
      <vt:lpstr>NZTA Research Programme</vt:lpstr>
      <vt:lpstr>Frost and Ice</vt:lpstr>
      <vt:lpstr>Consequences</vt:lpstr>
      <vt:lpstr>What Can We Do About It? </vt:lpstr>
      <vt:lpstr>Treatment Options – New Zealand</vt:lpstr>
      <vt:lpstr>Why Use CMA?</vt:lpstr>
      <vt:lpstr>Some of the things we didn’t know about Grit and CMA </vt:lpstr>
      <vt:lpstr>Quantifying Risk</vt:lpstr>
      <vt:lpstr>Crash Rate and Skid Resistance</vt:lpstr>
      <vt:lpstr>Quantifying Changes in Skid Resistance (1)</vt:lpstr>
      <vt:lpstr>Quantifying Changes in Skid Resistance (2)</vt:lpstr>
      <vt:lpstr>Results – LWB Tests (1) </vt:lpstr>
      <vt:lpstr>Results – LWB Tests (2) </vt:lpstr>
      <vt:lpstr>Calculated Crash Rates</vt:lpstr>
      <vt:lpstr>Traffic Levels</vt:lpstr>
      <vt:lpstr>Treatment Scenarios</vt:lpstr>
      <vt:lpstr>Ice at 6pm and CMA at 6pm</vt:lpstr>
      <vt:lpstr>Estimated Daily Crash Rates</vt:lpstr>
      <vt:lpstr>Timing of Treatments (Two Day Scenarios)</vt:lpstr>
      <vt:lpstr>Scenario Net Daily Crash Numbers </vt:lpstr>
      <vt:lpstr>Concluding Remarks</vt:lpstr>
      <vt:lpstr>Concluding Remarks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Opus PowerPoint Template</dc:title>
  <dc:subject>Opus PowerPoint Template</dc:subject>
  <dc:creator>Peter Cenek, Central Labs</dc:creator>
  <cp:keywords>Opus PowerPoint Template</cp:keywords>
  <dc:description/>
  <cp:lastModifiedBy>Neil J Jamieson</cp:lastModifiedBy>
  <cp:revision>325</cp:revision>
  <cp:lastPrinted>2000-03-09T02:58:48Z</cp:lastPrinted>
  <dcterms:created xsi:type="dcterms:W3CDTF">1998-05-05T11:03:48Z</dcterms:created>
  <dcterms:modified xsi:type="dcterms:W3CDTF">2011-05-10T01:44:46Z</dcterms:modified>
</cp:coreProperties>
</file>