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61" r:id="rId6"/>
    <p:sldId id="265" r:id="rId7"/>
    <p:sldId id="258" r:id="rId8"/>
    <p:sldId id="262" r:id="rId9"/>
    <p:sldId id="263" r:id="rId10"/>
    <p:sldId id="268" r:id="rId11"/>
    <p:sldId id="267" r:id="rId12"/>
    <p:sldId id="264" r:id="rId13"/>
    <p:sldId id="266" r:id="rId14"/>
    <p:sldId id="270" r:id="rId15"/>
    <p:sldId id="271" r:id="rId16"/>
    <p:sldId id="269" r:id="rId17"/>
  </p:sldIdLst>
  <p:sldSz cx="9144000" cy="6858000" type="screen4x3"/>
  <p:notesSz cx="6789738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hob-st01\rrallings$\skid%20resistance%20paper%20figure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hob-st01\rrallings$\skid%20resistance%20paper%20figure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hob-st01\rrallings$\skid%20resistance%20paper%20figures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hob-st01\rrallings$\skid%20resistance%20paper%20figures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hob-st01\rrallings$\skid%20resistance%20paper%20figur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6759814297919726"/>
          <c:y val="4.9079316857513933E-2"/>
          <c:w val="0.83177817160179424"/>
          <c:h val="0.80067468134570663"/>
        </c:manualLayout>
      </c:layout>
      <c:lineChart>
        <c:grouping val="standard"/>
        <c:ser>
          <c:idx val="0"/>
          <c:order val="0"/>
          <c:tx>
            <c:v>Category 4 S</c:v>
          </c:tx>
          <c:spPr>
            <a:ln w="22225">
              <a:noFill/>
            </a:ln>
          </c:spPr>
          <c:cat>
            <c:numRef>
              <c:f>Sheet5!$B$2:$K$2</c:f>
              <c:numCache>
                <c:formatCode>General</c:formatCode>
                <c:ptCount val="10"/>
                <c:pt idx="0" formatCode="0.00">
                  <c:v>0.30000000000000032</c:v>
                </c:pt>
                <c:pt idx="1">
                  <c:v>0.32500000000000201</c:v>
                </c:pt>
                <c:pt idx="2">
                  <c:v>0.37500000000000178</c:v>
                </c:pt>
                <c:pt idx="3">
                  <c:v>0.42500000000000032</c:v>
                </c:pt>
                <c:pt idx="4">
                  <c:v>0.47500000000000031</c:v>
                </c:pt>
                <c:pt idx="5">
                  <c:v>0.52500000000000002</c:v>
                </c:pt>
                <c:pt idx="6">
                  <c:v>0.57500000000000062</c:v>
                </c:pt>
                <c:pt idx="7">
                  <c:v>0.62500000000000366</c:v>
                </c:pt>
                <c:pt idx="8">
                  <c:v>0.67500000000000471</c:v>
                </c:pt>
                <c:pt idx="9" formatCode="0.00">
                  <c:v>0.70000000000000062</c:v>
                </c:pt>
              </c:numCache>
            </c:numRef>
          </c:cat>
          <c:val>
            <c:numRef>
              <c:f>Sheet5!$B$15:$K$15</c:f>
              <c:numCache>
                <c:formatCode>General</c:formatCode>
                <c:ptCount val="10"/>
                <c:pt idx="0">
                  <c:v>47</c:v>
                </c:pt>
                <c:pt idx="1">
                  <c:v>30</c:v>
                </c:pt>
                <c:pt idx="2">
                  <c:v>28</c:v>
                </c:pt>
                <c:pt idx="3">
                  <c:v>16</c:v>
                </c:pt>
                <c:pt idx="4">
                  <c:v>13</c:v>
                </c:pt>
                <c:pt idx="5">
                  <c:v>7</c:v>
                </c:pt>
                <c:pt idx="6">
                  <c:v>5</c:v>
                </c:pt>
                <c:pt idx="7">
                  <c:v>3</c:v>
                </c:pt>
                <c:pt idx="8">
                  <c:v>7</c:v>
                </c:pt>
                <c:pt idx="9">
                  <c:v>5</c:v>
                </c:pt>
              </c:numCache>
            </c:numRef>
          </c:val>
        </c:ser>
        <c:ser>
          <c:idx val="1"/>
          <c:order val="1"/>
          <c:tx>
            <c:v>Category 5 D</c:v>
          </c:tx>
          <c:spPr>
            <a:ln w="22225">
              <a:noFill/>
            </a:ln>
          </c:spPr>
          <c:marker>
            <c:symbol val="star"/>
            <c:size val="5"/>
          </c:marker>
          <c:cat>
            <c:numRef>
              <c:f>Sheet5!$B$2:$K$2</c:f>
              <c:numCache>
                <c:formatCode>General</c:formatCode>
                <c:ptCount val="10"/>
                <c:pt idx="0" formatCode="0.00">
                  <c:v>0.30000000000000032</c:v>
                </c:pt>
                <c:pt idx="1">
                  <c:v>0.32500000000000201</c:v>
                </c:pt>
                <c:pt idx="2">
                  <c:v>0.37500000000000178</c:v>
                </c:pt>
                <c:pt idx="3">
                  <c:v>0.42500000000000032</c:v>
                </c:pt>
                <c:pt idx="4">
                  <c:v>0.47500000000000031</c:v>
                </c:pt>
                <c:pt idx="5">
                  <c:v>0.52500000000000002</c:v>
                </c:pt>
                <c:pt idx="6">
                  <c:v>0.57500000000000062</c:v>
                </c:pt>
                <c:pt idx="7">
                  <c:v>0.62500000000000366</c:v>
                </c:pt>
                <c:pt idx="8">
                  <c:v>0.67500000000000471</c:v>
                </c:pt>
                <c:pt idx="9" formatCode="0.00">
                  <c:v>0.70000000000000062</c:v>
                </c:pt>
              </c:numCache>
            </c:numRef>
          </c:cat>
          <c:val>
            <c:numRef>
              <c:f>Sheet5!$B$17:$K$17</c:f>
              <c:numCache>
                <c:formatCode>General</c:formatCode>
                <c:ptCount val="10"/>
                <c:pt idx="0">
                  <c:v>24</c:v>
                </c:pt>
                <c:pt idx="1">
                  <c:v>33</c:v>
                </c:pt>
                <c:pt idx="2">
                  <c:v>31</c:v>
                </c:pt>
                <c:pt idx="3">
                  <c:v>15</c:v>
                </c:pt>
                <c:pt idx="4">
                  <c:v>12</c:v>
                </c:pt>
                <c:pt idx="5">
                  <c:v>11</c:v>
                </c:pt>
                <c:pt idx="6">
                  <c:v>6</c:v>
                </c:pt>
                <c:pt idx="7">
                  <c:v>8</c:v>
                </c:pt>
                <c:pt idx="8">
                  <c:v>17</c:v>
                </c:pt>
                <c:pt idx="9">
                  <c:v>3</c:v>
                </c:pt>
              </c:numCache>
            </c:numRef>
          </c:val>
        </c:ser>
        <c:ser>
          <c:idx val="2"/>
          <c:order val="2"/>
          <c:tx>
            <c:v>Category 6 S</c:v>
          </c:tx>
          <c:spPr>
            <a:ln w="22225">
              <a:noFill/>
            </a:ln>
          </c:spPr>
          <c:cat>
            <c:numRef>
              <c:f>Sheet5!$B$2:$K$2</c:f>
              <c:numCache>
                <c:formatCode>General</c:formatCode>
                <c:ptCount val="10"/>
                <c:pt idx="0" formatCode="0.00">
                  <c:v>0.30000000000000032</c:v>
                </c:pt>
                <c:pt idx="1">
                  <c:v>0.32500000000000201</c:v>
                </c:pt>
                <c:pt idx="2">
                  <c:v>0.37500000000000178</c:v>
                </c:pt>
                <c:pt idx="3">
                  <c:v>0.42500000000000032</c:v>
                </c:pt>
                <c:pt idx="4">
                  <c:v>0.47500000000000031</c:v>
                </c:pt>
                <c:pt idx="5">
                  <c:v>0.52500000000000002</c:v>
                </c:pt>
                <c:pt idx="6">
                  <c:v>0.57500000000000062</c:v>
                </c:pt>
                <c:pt idx="7">
                  <c:v>0.62500000000000366</c:v>
                </c:pt>
                <c:pt idx="8">
                  <c:v>0.67500000000000471</c:v>
                </c:pt>
                <c:pt idx="9" formatCode="0.00">
                  <c:v>0.70000000000000062</c:v>
                </c:pt>
              </c:numCache>
            </c:numRef>
          </c:cat>
          <c:val>
            <c:numRef>
              <c:f>Sheet5!$B$19:$K$19</c:f>
              <c:numCache>
                <c:formatCode>General</c:formatCode>
                <c:ptCount val="10"/>
                <c:pt idx="0">
                  <c:v>827</c:v>
                </c:pt>
                <c:pt idx="1">
                  <c:v>405</c:v>
                </c:pt>
                <c:pt idx="2">
                  <c:v>159</c:v>
                </c:pt>
                <c:pt idx="3">
                  <c:v>171</c:v>
                </c:pt>
                <c:pt idx="4">
                  <c:v>66</c:v>
                </c:pt>
                <c:pt idx="5">
                  <c:v>72</c:v>
                </c:pt>
                <c:pt idx="6">
                  <c:v>47</c:v>
                </c:pt>
                <c:pt idx="7">
                  <c:v>53</c:v>
                </c:pt>
                <c:pt idx="8">
                  <c:v>42</c:v>
                </c:pt>
                <c:pt idx="9">
                  <c:v>20</c:v>
                </c:pt>
              </c:numCache>
            </c:numRef>
          </c:val>
        </c:ser>
        <c:ser>
          <c:idx val="3"/>
          <c:order val="3"/>
          <c:tx>
            <c:v>Category 2 S</c:v>
          </c:tx>
          <c:spPr>
            <a:ln w="22225">
              <a:noFill/>
            </a:ln>
          </c:spPr>
          <c:marker>
            <c:symbol val="circle"/>
            <c:size val="5"/>
          </c:marker>
          <c:cat>
            <c:numRef>
              <c:f>Sheet5!$B$2:$K$2</c:f>
              <c:numCache>
                <c:formatCode>General</c:formatCode>
                <c:ptCount val="10"/>
                <c:pt idx="0" formatCode="0.00">
                  <c:v>0.30000000000000032</c:v>
                </c:pt>
                <c:pt idx="1">
                  <c:v>0.32500000000000201</c:v>
                </c:pt>
                <c:pt idx="2">
                  <c:v>0.37500000000000178</c:v>
                </c:pt>
                <c:pt idx="3">
                  <c:v>0.42500000000000032</c:v>
                </c:pt>
                <c:pt idx="4">
                  <c:v>0.47500000000000031</c:v>
                </c:pt>
                <c:pt idx="5">
                  <c:v>0.52500000000000002</c:v>
                </c:pt>
                <c:pt idx="6">
                  <c:v>0.57500000000000062</c:v>
                </c:pt>
                <c:pt idx="7">
                  <c:v>0.62500000000000366</c:v>
                </c:pt>
                <c:pt idx="8">
                  <c:v>0.67500000000000471</c:v>
                </c:pt>
                <c:pt idx="9" formatCode="0.00">
                  <c:v>0.70000000000000062</c:v>
                </c:pt>
              </c:numCache>
            </c:numRef>
          </c:cat>
          <c:val>
            <c:numRef>
              <c:f>Sheet5!$B$23:$K$23</c:f>
              <c:numCache>
                <c:formatCode>General</c:formatCode>
                <c:ptCount val="10"/>
                <c:pt idx="0">
                  <c:v>79</c:v>
                </c:pt>
                <c:pt idx="1">
                  <c:v>140</c:v>
                </c:pt>
                <c:pt idx="2">
                  <c:v>68</c:v>
                </c:pt>
                <c:pt idx="3">
                  <c:v>35</c:v>
                </c:pt>
                <c:pt idx="4">
                  <c:v>18</c:v>
                </c:pt>
                <c:pt idx="5">
                  <c:v>16</c:v>
                </c:pt>
                <c:pt idx="6">
                  <c:v>12</c:v>
                </c:pt>
                <c:pt idx="7">
                  <c:v>8</c:v>
                </c:pt>
                <c:pt idx="8">
                  <c:v>16</c:v>
                </c:pt>
                <c:pt idx="9">
                  <c:v>21</c:v>
                </c:pt>
              </c:numCache>
            </c:numRef>
          </c:val>
        </c:ser>
        <c:marker val="1"/>
        <c:axId val="66933120"/>
        <c:axId val="66935040"/>
      </c:lineChart>
      <c:catAx>
        <c:axId val="66933120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 sz="1600" b="1"/>
                </a:pPr>
                <a:r>
                  <a:rPr lang="en-US" sz="1600" b="1">
                    <a:latin typeface="Arial" pitchFamily="34" charset="0"/>
                    <a:cs typeface="Arial" pitchFamily="34" charset="0"/>
                  </a:rPr>
                  <a:t>SFC</a:t>
                </a:r>
              </a:p>
            </c:rich>
          </c:tx>
          <c:layout>
            <c:manualLayout>
              <c:xMode val="edge"/>
              <c:yMode val="edge"/>
              <c:x val="0.54122268125567152"/>
              <c:y val="0.93010714326760557"/>
            </c:manualLayout>
          </c:layout>
        </c:title>
        <c:numFmt formatCode="0.00" sourceLinked="1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6935040"/>
        <c:crosses val="autoZero"/>
        <c:auto val="1"/>
        <c:lblAlgn val="ctr"/>
        <c:lblOffset val="100"/>
      </c:catAx>
      <c:valAx>
        <c:axId val="66935040"/>
        <c:scaling>
          <c:logBase val="10"/>
          <c:orientation val="minMax"/>
          <c:max val="1000"/>
          <c:min val="5"/>
        </c:scaling>
        <c:axPos val="l"/>
        <c:minorGridlines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aseline="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b="1" i="0" baseline="0" dirty="0">
                    <a:latin typeface="Arial" pitchFamily="34" charset="0"/>
                    <a:cs typeface="Arial" pitchFamily="34" charset="0"/>
                  </a:rPr>
                  <a:t>Wet Rd Accidents/10</a:t>
                </a:r>
                <a:r>
                  <a:rPr lang="en-US" sz="1400" b="1" i="0" baseline="30000" dirty="0">
                    <a:latin typeface="Arial" pitchFamily="34" charset="0"/>
                    <a:cs typeface="Arial" pitchFamily="34" charset="0"/>
                  </a:rPr>
                  <a:t>8</a:t>
                </a:r>
                <a:r>
                  <a:rPr lang="en-US" sz="1400" b="1" i="0" baseline="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b="1" i="0" baseline="0" dirty="0" smtClean="0">
                    <a:latin typeface="Arial" pitchFamily="34" charset="0"/>
                    <a:cs typeface="Arial" pitchFamily="34" charset="0"/>
                  </a:rPr>
                  <a:t>vehicle </a:t>
                </a:r>
                <a:r>
                  <a:rPr lang="en-US" sz="1400" b="1" i="0" baseline="0" dirty="0">
                    <a:latin typeface="Arial" pitchFamily="34" charset="0"/>
                    <a:cs typeface="Arial" pitchFamily="34" charset="0"/>
                  </a:rPr>
                  <a:t>km</a:t>
                </a: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 sz="1400" dirty="0"/>
              </a:p>
            </c:rich>
          </c:tx>
          <c:layout>
            <c:manualLayout>
              <c:xMode val="edge"/>
              <c:yMode val="edge"/>
              <c:x val="2.0712282228620392E-2"/>
              <c:y val="0.15455881576500791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4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6933120"/>
        <c:crosses val="autoZero"/>
        <c:crossBetween val="between"/>
        <c:majorUnit val="10"/>
        <c:minorUnit val="10"/>
      </c:valAx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6274273028124572"/>
          <c:y val="7.5871239235591414E-2"/>
          <c:w val="0.80827176247237875"/>
          <c:h val="0.68651699529293342"/>
        </c:manualLayout>
      </c:layout>
      <c:lineChart>
        <c:grouping val="standard"/>
        <c:ser>
          <c:idx val="0"/>
          <c:order val="0"/>
          <c:tx>
            <c:v>2 (a)</c:v>
          </c:tx>
          <c:spPr>
            <a:ln w="22225">
              <a:noFill/>
              <a:prstDash val="dash"/>
            </a:ln>
          </c:spPr>
          <c:marker>
            <c:symbol val="circle"/>
            <c:size val="5"/>
          </c:marker>
          <c:cat>
            <c:numRef>
              <c:f>Sheet3!$B$2:$K$2</c:f>
              <c:numCache>
                <c:formatCode>General</c:formatCode>
                <c:ptCount val="10"/>
                <c:pt idx="0" formatCode="0.00">
                  <c:v>0.30000000000000032</c:v>
                </c:pt>
                <c:pt idx="1">
                  <c:v>0.32500000000000218</c:v>
                </c:pt>
                <c:pt idx="2">
                  <c:v>0.37500000000000194</c:v>
                </c:pt>
                <c:pt idx="3">
                  <c:v>0.42500000000000032</c:v>
                </c:pt>
                <c:pt idx="4">
                  <c:v>0.47500000000000031</c:v>
                </c:pt>
                <c:pt idx="5">
                  <c:v>0.52500000000000002</c:v>
                </c:pt>
                <c:pt idx="6">
                  <c:v>0.57500000000000062</c:v>
                </c:pt>
                <c:pt idx="7">
                  <c:v>0.625000000000004</c:v>
                </c:pt>
                <c:pt idx="8">
                  <c:v>0.67500000000000504</c:v>
                </c:pt>
                <c:pt idx="9" formatCode="0.00">
                  <c:v>0.70000000000000062</c:v>
                </c:pt>
              </c:numCache>
            </c:numRef>
          </c:cat>
          <c:val>
            <c:numRef>
              <c:f>Sheet3!$B$3:$K$3</c:f>
              <c:numCache>
                <c:formatCode>General</c:formatCode>
                <c:ptCount val="10"/>
                <c:pt idx="0">
                  <c:v>110</c:v>
                </c:pt>
                <c:pt idx="1">
                  <c:v>132</c:v>
                </c:pt>
                <c:pt idx="2">
                  <c:v>47</c:v>
                </c:pt>
                <c:pt idx="3">
                  <c:v>26</c:v>
                </c:pt>
                <c:pt idx="4">
                  <c:v>20</c:v>
                </c:pt>
                <c:pt idx="5">
                  <c:v>16</c:v>
                </c:pt>
                <c:pt idx="6">
                  <c:v>12</c:v>
                </c:pt>
                <c:pt idx="7">
                  <c:v>5</c:v>
                </c:pt>
                <c:pt idx="8">
                  <c:v>10</c:v>
                </c:pt>
                <c:pt idx="9">
                  <c:v>32</c:v>
                </c:pt>
              </c:numCache>
            </c:numRef>
          </c:val>
          <c:smooth val="1"/>
        </c:ser>
        <c:ser>
          <c:idx val="1"/>
          <c:order val="1"/>
          <c:tx>
            <c:v>2 (b)</c:v>
          </c:tx>
          <c:spPr>
            <a:ln w="22225">
              <a:noFill/>
              <a:prstDash val="sysDot"/>
            </a:ln>
          </c:spPr>
          <c:cat>
            <c:numRef>
              <c:f>Sheet3!$B$2:$K$2</c:f>
              <c:numCache>
                <c:formatCode>General</c:formatCode>
                <c:ptCount val="10"/>
                <c:pt idx="0" formatCode="0.00">
                  <c:v>0.30000000000000032</c:v>
                </c:pt>
                <c:pt idx="1">
                  <c:v>0.32500000000000218</c:v>
                </c:pt>
                <c:pt idx="2">
                  <c:v>0.37500000000000194</c:v>
                </c:pt>
                <c:pt idx="3">
                  <c:v>0.42500000000000032</c:v>
                </c:pt>
                <c:pt idx="4">
                  <c:v>0.47500000000000031</c:v>
                </c:pt>
                <c:pt idx="5">
                  <c:v>0.52500000000000002</c:v>
                </c:pt>
                <c:pt idx="6">
                  <c:v>0.57500000000000062</c:v>
                </c:pt>
                <c:pt idx="7">
                  <c:v>0.625000000000004</c:v>
                </c:pt>
                <c:pt idx="8">
                  <c:v>0.67500000000000504</c:v>
                </c:pt>
                <c:pt idx="9" formatCode="0.00">
                  <c:v>0.70000000000000062</c:v>
                </c:pt>
              </c:numCache>
            </c:numRef>
          </c:cat>
          <c:val>
            <c:numRef>
              <c:f>Sheet3!$B$5:$K$5</c:f>
              <c:numCache>
                <c:formatCode>General</c:formatCode>
                <c:ptCount val="10"/>
                <c:pt idx="0">
                  <c:v>200</c:v>
                </c:pt>
                <c:pt idx="1">
                  <c:v>133</c:v>
                </c:pt>
                <c:pt idx="2">
                  <c:v>70</c:v>
                </c:pt>
                <c:pt idx="3">
                  <c:v>35</c:v>
                </c:pt>
                <c:pt idx="4">
                  <c:v>17</c:v>
                </c:pt>
                <c:pt idx="5">
                  <c:v>10</c:v>
                </c:pt>
                <c:pt idx="6">
                  <c:v>9</c:v>
                </c:pt>
                <c:pt idx="7">
                  <c:v>6</c:v>
                </c:pt>
                <c:pt idx="8">
                  <c:v>19</c:v>
                </c:pt>
                <c:pt idx="9">
                  <c:v>10</c:v>
                </c:pt>
              </c:numCache>
            </c:numRef>
          </c:val>
        </c:ser>
        <c:ser>
          <c:idx val="2"/>
          <c:order val="2"/>
          <c:tx>
            <c:v>2 (c)</c:v>
          </c:tx>
          <c:spPr>
            <a:ln w="22225">
              <a:noFill/>
            </a:ln>
          </c:spPr>
          <c:marker>
            <c:symbol val="triangle"/>
            <c:size val="5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</c:spPr>
          </c:marker>
          <c:cat>
            <c:numRef>
              <c:f>Sheet3!$B$2:$K$2</c:f>
              <c:numCache>
                <c:formatCode>General</c:formatCode>
                <c:ptCount val="10"/>
                <c:pt idx="0" formatCode="0.00">
                  <c:v>0.30000000000000032</c:v>
                </c:pt>
                <c:pt idx="1">
                  <c:v>0.32500000000000218</c:v>
                </c:pt>
                <c:pt idx="2">
                  <c:v>0.37500000000000194</c:v>
                </c:pt>
                <c:pt idx="3">
                  <c:v>0.42500000000000032</c:v>
                </c:pt>
                <c:pt idx="4">
                  <c:v>0.47500000000000031</c:v>
                </c:pt>
                <c:pt idx="5">
                  <c:v>0.52500000000000002</c:v>
                </c:pt>
                <c:pt idx="6">
                  <c:v>0.57500000000000062</c:v>
                </c:pt>
                <c:pt idx="7">
                  <c:v>0.625000000000004</c:v>
                </c:pt>
                <c:pt idx="8">
                  <c:v>0.67500000000000504</c:v>
                </c:pt>
                <c:pt idx="9" formatCode="0.00">
                  <c:v>0.70000000000000062</c:v>
                </c:pt>
              </c:numCache>
            </c:numRef>
          </c:cat>
          <c:val>
            <c:numRef>
              <c:f>Sheet3!$B$7:$K$7</c:f>
              <c:numCache>
                <c:formatCode>General</c:formatCode>
                <c:ptCount val="10"/>
                <c:pt idx="0">
                  <c:v>282</c:v>
                </c:pt>
                <c:pt idx="1">
                  <c:v>189</c:v>
                </c:pt>
                <c:pt idx="2">
                  <c:v>125</c:v>
                </c:pt>
                <c:pt idx="3">
                  <c:v>74</c:v>
                </c:pt>
                <c:pt idx="4">
                  <c:v>17</c:v>
                </c:pt>
                <c:pt idx="5">
                  <c:v>33</c:v>
                </c:pt>
                <c:pt idx="6">
                  <c:v>26</c:v>
                </c:pt>
                <c:pt idx="7">
                  <c:v>29</c:v>
                </c:pt>
                <c:pt idx="8">
                  <c:v>31</c:v>
                </c:pt>
              </c:numCache>
            </c:numRef>
          </c:val>
        </c:ser>
        <c:marker val="1"/>
        <c:axId val="66801664"/>
        <c:axId val="66803968"/>
      </c:lineChart>
      <c:catAx>
        <c:axId val="66801664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 algn="ctr">
                  <a:defRPr sz="1600" b="1"/>
                </a:pPr>
                <a:r>
                  <a:rPr lang="en-US" sz="1600" b="1">
                    <a:latin typeface="Arial" pitchFamily="34" charset="0"/>
                    <a:cs typeface="Arial" pitchFamily="34" charset="0"/>
                  </a:rPr>
                  <a:t>SFC</a:t>
                </a:r>
                <a:r>
                  <a:rPr lang="en-US" sz="1600" b="1" baseline="0">
                    <a:latin typeface="Arial" pitchFamily="34" charset="0"/>
                    <a:cs typeface="Arial" pitchFamily="34" charset="0"/>
                  </a:rPr>
                  <a:t> </a:t>
                </a:r>
                <a:endParaRPr lang="en-US" sz="1600" b="1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0.49046217048956176"/>
              <c:y val="0.91698878549272156"/>
            </c:manualLayout>
          </c:layout>
        </c:title>
        <c:numFmt formatCode="0.00" sourceLinked="1"/>
        <c:tickLblPos val="nextTo"/>
        <c:txPr>
          <a:bodyPr/>
          <a:lstStyle/>
          <a:p>
            <a:pPr>
              <a:defRPr sz="14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6803968"/>
        <c:crosses val="autoZero"/>
        <c:auto val="1"/>
        <c:lblAlgn val="ctr"/>
        <c:lblOffset val="100"/>
      </c:catAx>
      <c:valAx>
        <c:axId val="66803968"/>
        <c:scaling>
          <c:logBase val="10"/>
          <c:orientation val="minMax"/>
          <c:max val="500"/>
          <c:min val="5"/>
        </c:scaling>
        <c:axPos val="l"/>
        <c:minorGridlines/>
        <c:title>
          <c:tx>
            <c:rich>
              <a:bodyPr rot="-5400000" vert="horz"/>
              <a:lstStyle/>
              <a:p>
                <a:pPr>
                  <a:defRPr sz="1600">
                    <a:latin typeface="Arial" pitchFamily="34" charset="0"/>
                    <a:cs typeface="Arial" pitchFamily="34" charset="0"/>
                  </a:defRPr>
                </a:pPr>
                <a:r>
                  <a:rPr lang="en-US" sz="1600">
                    <a:latin typeface="Arial" pitchFamily="34" charset="0"/>
                    <a:cs typeface="Arial" pitchFamily="34" charset="0"/>
                  </a:rPr>
                  <a:t>Wet Rd</a:t>
                </a:r>
                <a:r>
                  <a:rPr lang="en-US" sz="1600" baseline="0">
                    <a:latin typeface="Arial" pitchFamily="34" charset="0"/>
                    <a:cs typeface="Arial" pitchFamily="34" charset="0"/>
                  </a:rPr>
                  <a:t> Accidents/10</a:t>
                </a:r>
                <a:r>
                  <a:rPr lang="en-US" sz="1600" baseline="30000">
                    <a:latin typeface="Arial" pitchFamily="34" charset="0"/>
                    <a:cs typeface="Arial" pitchFamily="34" charset="0"/>
                  </a:rPr>
                  <a:t>8</a:t>
                </a:r>
                <a:r>
                  <a:rPr lang="en-US" sz="1600" baseline="0">
                    <a:latin typeface="Arial" pitchFamily="34" charset="0"/>
                    <a:cs typeface="Arial" pitchFamily="34" charset="0"/>
                  </a:rPr>
                  <a:t> v km</a:t>
                </a:r>
                <a:endParaRPr lang="en-US" sz="1600">
                  <a:latin typeface="Arial" pitchFamily="34" charset="0"/>
                  <a:cs typeface="Arial" pitchFamily="34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6801664"/>
        <c:crosses val="autoZero"/>
        <c:crossBetween val="between"/>
        <c:majorUnit val="10"/>
        <c:minorUnit val="10"/>
      </c:valAx>
    </c:plotArea>
    <c:plotVisOnly val="1"/>
  </c:chart>
  <c:spPr>
    <a:ln>
      <a:solidFill>
        <a:schemeClr val="tx1"/>
      </a:solidFill>
    </a:ln>
  </c:sp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322665703330356"/>
          <c:y val="9.7458999443251426E-2"/>
          <c:w val="0.82654090509075417"/>
          <c:h val="0.67266541958499204"/>
        </c:manualLayout>
      </c:layout>
      <c:lineChart>
        <c:grouping val="standard"/>
        <c:ser>
          <c:idx val="0"/>
          <c:order val="0"/>
          <c:tx>
            <c:v>Site Category 4</c:v>
          </c:tx>
          <c:spPr>
            <a:ln w="22225">
              <a:prstDash val="dash"/>
            </a:ln>
          </c:spPr>
          <c:marker>
            <c:symbol val="circle"/>
            <c:size val="7"/>
          </c:marker>
          <c:cat>
            <c:numRef>
              <c:f>Sheet2!$A$3:$A$12</c:f>
              <c:numCache>
                <c:formatCode>General</c:formatCode>
                <c:ptCount val="10"/>
                <c:pt idx="0" formatCode="0.00">
                  <c:v>0.30000000000000032</c:v>
                </c:pt>
                <c:pt idx="1">
                  <c:v>0.32500000000000201</c:v>
                </c:pt>
                <c:pt idx="2">
                  <c:v>0.37500000000000178</c:v>
                </c:pt>
                <c:pt idx="3">
                  <c:v>0.42500000000000032</c:v>
                </c:pt>
                <c:pt idx="4">
                  <c:v>0.47500000000000031</c:v>
                </c:pt>
                <c:pt idx="5">
                  <c:v>0.52500000000000002</c:v>
                </c:pt>
                <c:pt idx="6">
                  <c:v>0.57500000000000062</c:v>
                </c:pt>
                <c:pt idx="7">
                  <c:v>0.62500000000000366</c:v>
                </c:pt>
                <c:pt idx="8">
                  <c:v>0.67500000000000471</c:v>
                </c:pt>
                <c:pt idx="9" formatCode="0.00">
                  <c:v>0.70000000000000062</c:v>
                </c:pt>
              </c:numCache>
            </c:numRef>
          </c:cat>
          <c:val>
            <c:numRef>
              <c:f>Sheet2!$E$3:$E$12</c:f>
              <c:numCache>
                <c:formatCode>General</c:formatCode>
                <c:ptCount val="10"/>
                <c:pt idx="0">
                  <c:v>2592</c:v>
                </c:pt>
                <c:pt idx="1">
                  <c:v>2685</c:v>
                </c:pt>
                <c:pt idx="2">
                  <c:v>3068</c:v>
                </c:pt>
                <c:pt idx="3">
                  <c:v>2794</c:v>
                </c:pt>
                <c:pt idx="4">
                  <c:v>2457</c:v>
                </c:pt>
                <c:pt idx="5">
                  <c:v>2340</c:v>
                </c:pt>
                <c:pt idx="6">
                  <c:v>2006</c:v>
                </c:pt>
                <c:pt idx="7">
                  <c:v>1442</c:v>
                </c:pt>
                <c:pt idx="8">
                  <c:v>1142</c:v>
                </c:pt>
                <c:pt idx="9">
                  <c:v>832</c:v>
                </c:pt>
              </c:numCache>
            </c:numRef>
          </c:val>
        </c:ser>
        <c:ser>
          <c:idx val="1"/>
          <c:order val="1"/>
          <c:tx>
            <c:v>Site Category 2</c:v>
          </c:tx>
          <c:spPr>
            <a:ln w="22225">
              <a:prstDash val="sysDot"/>
            </a:ln>
          </c:spPr>
          <c:cat>
            <c:numRef>
              <c:f>Sheet2!$A$3:$A$12</c:f>
              <c:numCache>
                <c:formatCode>General</c:formatCode>
                <c:ptCount val="10"/>
                <c:pt idx="0" formatCode="0.00">
                  <c:v>0.30000000000000032</c:v>
                </c:pt>
                <c:pt idx="1">
                  <c:v>0.32500000000000201</c:v>
                </c:pt>
                <c:pt idx="2">
                  <c:v>0.37500000000000178</c:v>
                </c:pt>
                <c:pt idx="3">
                  <c:v>0.42500000000000032</c:v>
                </c:pt>
                <c:pt idx="4">
                  <c:v>0.47500000000000031</c:v>
                </c:pt>
                <c:pt idx="5">
                  <c:v>0.52500000000000002</c:v>
                </c:pt>
                <c:pt idx="6">
                  <c:v>0.57500000000000062</c:v>
                </c:pt>
                <c:pt idx="7">
                  <c:v>0.62500000000000366</c:v>
                </c:pt>
                <c:pt idx="8">
                  <c:v>0.67500000000000471</c:v>
                </c:pt>
                <c:pt idx="9" formatCode="0.00">
                  <c:v>0.70000000000000062</c:v>
                </c:pt>
              </c:numCache>
            </c:numRef>
          </c:cat>
          <c:val>
            <c:numRef>
              <c:f>Sheet2!$F$3:$F$12</c:f>
              <c:numCache>
                <c:formatCode>General</c:formatCode>
                <c:ptCount val="10"/>
                <c:pt idx="0">
                  <c:v>719</c:v>
                </c:pt>
                <c:pt idx="1">
                  <c:v>1382</c:v>
                </c:pt>
                <c:pt idx="2">
                  <c:v>1385</c:v>
                </c:pt>
                <c:pt idx="3">
                  <c:v>1148</c:v>
                </c:pt>
                <c:pt idx="4">
                  <c:v>1159</c:v>
                </c:pt>
                <c:pt idx="5">
                  <c:v>933</c:v>
                </c:pt>
                <c:pt idx="6">
                  <c:v>836</c:v>
                </c:pt>
                <c:pt idx="7">
                  <c:v>561</c:v>
                </c:pt>
                <c:pt idx="8">
                  <c:v>408</c:v>
                </c:pt>
                <c:pt idx="9">
                  <c:v>419</c:v>
                </c:pt>
              </c:numCache>
            </c:numRef>
          </c:val>
        </c:ser>
        <c:ser>
          <c:idx val="2"/>
          <c:order val="2"/>
          <c:tx>
            <c:v>Site Category 6</c:v>
          </c:tx>
          <c:spPr>
            <a:ln w="22225">
              <a:prstDash val="solid"/>
            </a:ln>
          </c:spPr>
          <c:cat>
            <c:numRef>
              <c:f>Sheet2!$A$3:$A$12</c:f>
              <c:numCache>
                <c:formatCode>General</c:formatCode>
                <c:ptCount val="10"/>
                <c:pt idx="0" formatCode="0.00">
                  <c:v>0.30000000000000032</c:v>
                </c:pt>
                <c:pt idx="1">
                  <c:v>0.32500000000000201</c:v>
                </c:pt>
                <c:pt idx="2">
                  <c:v>0.37500000000000178</c:v>
                </c:pt>
                <c:pt idx="3">
                  <c:v>0.42500000000000032</c:v>
                </c:pt>
                <c:pt idx="4">
                  <c:v>0.47500000000000031</c:v>
                </c:pt>
                <c:pt idx="5">
                  <c:v>0.52500000000000002</c:v>
                </c:pt>
                <c:pt idx="6">
                  <c:v>0.57500000000000062</c:v>
                </c:pt>
                <c:pt idx="7">
                  <c:v>0.62500000000000366</c:v>
                </c:pt>
                <c:pt idx="8">
                  <c:v>0.67500000000000471</c:v>
                </c:pt>
                <c:pt idx="9" formatCode="0.00">
                  <c:v>0.70000000000000062</c:v>
                </c:pt>
              </c:numCache>
            </c:numRef>
          </c:cat>
          <c:val>
            <c:numRef>
              <c:f>Sheet2!$H$3:$H$12</c:f>
              <c:numCache>
                <c:formatCode>General</c:formatCode>
                <c:ptCount val="10"/>
                <c:pt idx="0">
                  <c:v>2394</c:v>
                </c:pt>
                <c:pt idx="1">
                  <c:v>2371</c:v>
                </c:pt>
                <c:pt idx="2">
                  <c:v>2396</c:v>
                </c:pt>
                <c:pt idx="3">
                  <c:v>2158</c:v>
                </c:pt>
                <c:pt idx="4">
                  <c:v>1827</c:v>
                </c:pt>
                <c:pt idx="5">
                  <c:v>1538</c:v>
                </c:pt>
                <c:pt idx="6">
                  <c:v>1196</c:v>
                </c:pt>
                <c:pt idx="7">
                  <c:v>844</c:v>
                </c:pt>
                <c:pt idx="8">
                  <c:v>697</c:v>
                </c:pt>
                <c:pt idx="9">
                  <c:v>571</c:v>
                </c:pt>
              </c:numCache>
            </c:numRef>
          </c:val>
        </c:ser>
        <c:marker val="1"/>
        <c:axId val="67068288"/>
        <c:axId val="67070208"/>
      </c:lineChart>
      <c:catAx>
        <c:axId val="670682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000">
                    <a:latin typeface="Arial" pitchFamily="34" charset="0"/>
                    <a:cs typeface="Arial" pitchFamily="34" charset="0"/>
                  </a:defRPr>
                </a:pP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SFC </a:t>
                </a:r>
                <a:r>
                  <a:rPr lang="en-US" sz="2000" baseline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</c:title>
        <c:numFmt formatCode="0.00" sourceLinked="1"/>
        <c:tickLblPos val="nextTo"/>
        <c:txPr>
          <a:bodyPr/>
          <a:lstStyle/>
          <a:p>
            <a:pPr>
              <a:defRPr sz="14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7070208"/>
        <c:crosses val="autoZero"/>
        <c:auto val="1"/>
        <c:lblAlgn val="ctr"/>
        <c:lblOffset val="100"/>
      </c:catAx>
      <c:valAx>
        <c:axId val="6707020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>
                    <a:latin typeface="Arial" pitchFamily="34" charset="0"/>
                    <a:cs typeface="Arial" pitchFamily="34" charset="0"/>
                  </a:defRPr>
                </a:pPr>
                <a:r>
                  <a:rPr lang="en-US" sz="1600">
                    <a:latin typeface="Arial" pitchFamily="34" charset="0"/>
                    <a:cs typeface="Arial" pitchFamily="34" charset="0"/>
                  </a:rPr>
                  <a:t>Average AADT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7068288"/>
        <c:crosses val="autoZero"/>
        <c:crossBetween val="between"/>
      </c:valAx>
    </c:plotArea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r>
              <a:rPr lang="en-US" sz="1400">
                <a:latin typeface="Arial" pitchFamily="34" charset="0"/>
                <a:cs typeface="Arial" pitchFamily="34" charset="0"/>
              </a:rPr>
              <a:t>Category 2 (b) single</a:t>
            </a:r>
          </a:p>
        </c:rich>
      </c:tx>
      <c:layout>
        <c:manualLayout>
          <c:xMode val="edge"/>
          <c:yMode val="edge"/>
          <c:x val="0.38845402312740357"/>
          <c:y val="4.2741304057717933E-4"/>
        </c:manualLayout>
      </c:layout>
      <c:overlay val="1"/>
    </c:title>
    <c:plotArea>
      <c:layout>
        <c:manualLayout>
          <c:layoutTarget val="inner"/>
          <c:xMode val="edge"/>
          <c:yMode val="edge"/>
          <c:x val="0.17609783883397678"/>
          <c:y val="0.13357264108596509"/>
          <c:w val="0.7758027662272553"/>
          <c:h val="0.65726093566127264"/>
        </c:manualLayout>
      </c:layout>
      <c:lineChart>
        <c:grouping val="standard"/>
        <c:ser>
          <c:idx val="0"/>
          <c:order val="0"/>
          <c:spPr>
            <a:ln w="22225"/>
          </c:spPr>
          <c:marker>
            <c:symbol val="triangle"/>
            <c:size val="7"/>
          </c:marker>
          <c:cat>
            <c:numRef>
              <c:f>Sheet1!$C$2:$L$2</c:f>
              <c:numCache>
                <c:formatCode>General</c:formatCode>
                <c:ptCount val="10"/>
                <c:pt idx="0" formatCode="0.00">
                  <c:v>0.30000000000000032</c:v>
                </c:pt>
                <c:pt idx="1">
                  <c:v>0.32500000000000201</c:v>
                </c:pt>
                <c:pt idx="2">
                  <c:v>0.37500000000000178</c:v>
                </c:pt>
                <c:pt idx="3">
                  <c:v>0.42500000000000032</c:v>
                </c:pt>
                <c:pt idx="4">
                  <c:v>0.47500000000000031</c:v>
                </c:pt>
                <c:pt idx="5">
                  <c:v>0.52500000000000002</c:v>
                </c:pt>
                <c:pt idx="6">
                  <c:v>0.57500000000000062</c:v>
                </c:pt>
                <c:pt idx="7">
                  <c:v>0.62500000000000366</c:v>
                </c:pt>
                <c:pt idx="8">
                  <c:v>0.67500000000000471</c:v>
                </c:pt>
                <c:pt idx="9" formatCode="0.00">
                  <c:v>0.70000000000000062</c:v>
                </c:pt>
              </c:numCache>
            </c:numRef>
          </c:cat>
          <c:val>
            <c:numRef>
              <c:f>Sheet1!$C$5:$L$5</c:f>
              <c:numCache>
                <c:formatCode>General</c:formatCode>
                <c:ptCount val="10"/>
                <c:pt idx="0">
                  <c:v>0.70000000000000062</c:v>
                </c:pt>
                <c:pt idx="1">
                  <c:v>2.7</c:v>
                </c:pt>
                <c:pt idx="2">
                  <c:v>10.7</c:v>
                </c:pt>
                <c:pt idx="3">
                  <c:v>17.2</c:v>
                </c:pt>
                <c:pt idx="4">
                  <c:v>21.3</c:v>
                </c:pt>
                <c:pt idx="5">
                  <c:v>18</c:v>
                </c:pt>
                <c:pt idx="6">
                  <c:v>14.1</c:v>
                </c:pt>
                <c:pt idx="7">
                  <c:v>7.7</c:v>
                </c:pt>
                <c:pt idx="8">
                  <c:v>4.0999999999999996</c:v>
                </c:pt>
                <c:pt idx="9">
                  <c:v>3.2</c:v>
                </c:pt>
              </c:numCache>
            </c:numRef>
          </c:val>
        </c:ser>
        <c:ser>
          <c:idx val="1"/>
          <c:order val="1"/>
          <c:spPr>
            <a:ln w="22225">
              <a:prstDash val="dash"/>
            </a:ln>
          </c:spPr>
          <c:cat>
            <c:numRef>
              <c:f>Sheet1!$C$2:$L$2</c:f>
              <c:numCache>
                <c:formatCode>General</c:formatCode>
                <c:ptCount val="10"/>
                <c:pt idx="0" formatCode="0.00">
                  <c:v>0.30000000000000032</c:v>
                </c:pt>
                <c:pt idx="1">
                  <c:v>0.32500000000000201</c:v>
                </c:pt>
                <c:pt idx="2">
                  <c:v>0.37500000000000178</c:v>
                </c:pt>
                <c:pt idx="3">
                  <c:v>0.42500000000000032</c:v>
                </c:pt>
                <c:pt idx="4">
                  <c:v>0.47500000000000031</c:v>
                </c:pt>
                <c:pt idx="5">
                  <c:v>0.52500000000000002</c:v>
                </c:pt>
                <c:pt idx="6">
                  <c:v>0.57500000000000062</c:v>
                </c:pt>
                <c:pt idx="7">
                  <c:v>0.62500000000000366</c:v>
                </c:pt>
                <c:pt idx="8">
                  <c:v>0.67500000000000471</c:v>
                </c:pt>
                <c:pt idx="9" formatCode="0.00">
                  <c:v>0.70000000000000062</c:v>
                </c:pt>
              </c:numCache>
            </c:numRef>
          </c:cat>
          <c:val>
            <c:numRef>
              <c:f>Sheet1!$C$6:$L$6</c:f>
              <c:numCache>
                <c:formatCode>General</c:formatCode>
                <c:ptCount val="10"/>
                <c:pt idx="0">
                  <c:v>5.3</c:v>
                </c:pt>
                <c:pt idx="1">
                  <c:v>13.4</c:v>
                </c:pt>
                <c:pt idx="2">
                  <c:v>28</c:v>
                </c:pt>
                <c:pt idx="3">
                  <c:v>22.8</c:v>
                </c:pt>
                <c:pt idx="4">
                  <c:v>13.4</c:v>
                </c:pt>
                <c:pt idx="5">
                  <c:v>6.5</c:v>
                </c:pt>
                <c:pt idx="6">
                  <c:v>4.9000000000000004</c:v>
                </c:pt>
                <c:pt idx="7">
                  <c:v>1.6</c:v>
                </c:pt>
                <c:pt idx="8">
                  <c:v>2.8</c:v>
                </c:pt>
                <c:pt idx="9">
                  <c:v>1.2</c:v>
                </c:pt>
              </c:numCache>
            </c:numRef>
          </c:val>
        </c:ser>
        <c:marker val="1"/>
        <c:axId val="67416832"/>
        <c:axId val="67834624"/>
      </c:lineChart>
      <c:catAx>
        <c:axId val="674168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>
                    <a:latin typeface="Arial" pitchFamily="34" charset="0"/>
                    <a:cs typeface="Arial" pitchFamily="34" charset="0"/>
                  </a:defRPr>
                </a:pPr>
                <a:r>
                  <a:rPr lang="en-US" sz="1600" b="1" i="0" u="none" strike="noStrike" baseline="0">
                    <a:latin typeface="Arial" pitchFamily="34" charset="0"/>
                    <a:cs typeface="Arial" pitchFamily="34" charset="0"/>
                  </a:rPr>
                  <a:t>SFC</a:t>
                </a:r>
                <a:endParaRPr lang="en-US" sz="160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0.49024024124643995"/>
              <c:y val="0.91407411416780904"/>
            </c:manualLayout>
          </c:layout>
        </c:title>
        <c:numFmt formatCode="0.00" sourceLinked="1"/>
        <c:tickLblPos val="nextTo"/>
        <c:txPr>
          <a:bodyPr/>
          <a:lstStyle/>
          <a:p>
            <a:pPr>
              <a:defRPr sz="14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7834624"/>
        <c:crosses val="autoZero"/>
        <c:auto val="1"/>
        <c:lblAlgn val="ctr"/>
        <c:lblOffset val="100"/>
      </c:catAx>
      <c:valAx>
        <c:axId val="6783462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 algn="ctr" rtl="0">
                  <a:defRPr lang="en-US" sz="1600" b="1" i="0" u="none" strike="noStrike" kern="1200" baseline="0">
                    <a:solidFill>
                      <a:sysClr val="windowText" lastClr="000000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r>
                  <a:rPr lang="en-US" sz="1600" b="1" i="0" u="none" strike="noStrike" kern="1200" baseline="0">
                    <a:solidFill>
                      <a:sysClr val="windowText" lastClr="000000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% of Accidents </a:t>
                </a:r>
              </a:p>
              <a:p>
                <a:pPr algn="ctr" rtl="0">
                  <a:defRPr lang="en-US" sz="1600" b="1" i="0" u="none" strike="noStrike" kern="1200" baseline="0">
                    <a:solidFill>
                      <a:sysClr val="windowText" lastClr="000000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r>
                  <a:rPr lang="en-US" sz="1600" b="1" i="0" u="none" strike="noStrike" kern="1200" baseline="0">
                    <a:solidFill>
                      <a:sysClr val="windowText" lastClr="000000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% of Travel</a:t>
                </a:r>
              </a:p>
            </c:rich>
          </c:tx>
          <c:layout>
            <c:manualLayout>
              <c:xMode val="edge"/>
              <c:yMode val="edge"/>
              <c:x val="3.6090210945854011E-2"/>
              <c:y val="0.30270817503368913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4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7416832"/>
        <c:crosses val="autoZero"/>
        <c:crossBetween val="between"/>
      </c:valAx>
    </c:plotArea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4439221631093271"/>
          <c:y val="5.1103349482528287E-2"/>
          <c:w val="0.82684960191430723"/>
          <c:h val="0.76244030662210793"/>
        </c:manualLayout>
      </c:layout>
      <c:lineChart>
        <c:grouping val="standard"/>
        <c:ser>
          <c:idx val="0"/>
          <c:order val="0"/>
          <c:tx>
            <c:v>Category 2 (Single)</c:v>
          </c:tx>
          <c:spPr>
            <a:ln w="22225">
              <a:noFill/>
            </a:ln>
          </c:spPr>
          <c:cat>
            <c:numRef>
              <c:f>Sheet4!$A$3:$A$12</c:f>
              <c:numCache>
                <c:formatCode>General</c:formatCode>
                <c:ptCount val="10"/>
                <c:pt idx="0" formatCode="0.00">
                  <c:v>0.30000000000000032</c:v>
                </c:pt>
                <c:pt idx="1">
                  <c:v>0.32500000000000051</c:v>
                </c:pt>
                <c:pt idx="2">
                  <c:v>0.37500000000000044</c:v>
                </c:pt>
                <c:pt idx="3">
                  <c:v>0.42500000000000032</c:v>
                </c:pt>
                <c:pt idx="4">
                  <c:v>0.47500000000000031</c:v>
                </c:pt>
                <c:pt idx="5">
                  <c:v>0.52500000000000002</c:v>
                </c:pt>
                <c:pt idx="6">
                  <c:v>0.57500000000000062</c:v>
                </c:pt>
                <c:pt idx="7">
                  <c:v>0.625000000000001</c:v>
                </c:pt>
                <c:pt idx="8">
                  <c:v>0.67500000000000115</c:v>
                </c:pt>
                <c:pt idx="9" formatCode="0.00">
                  <c:v>0.70000000000000062</c:v>
                </c:pt>
              </c:numCache>
            </c:numRef>
          </c:cat>
          <c:val>
            <c:numRef>
              <c:f>Sheet4!$B$3:$B$12</c:f>
              <c:numCache>
                <c:formatCode>General</c:formatCode>
                <c:ptCount val="10"/>
                <c:pt idx="0">
                  <c:v>81</c:v>
                </c:pt>
                <c:pt idx="1">
                  <c:v>61</c:v>
                </c:pt>
                <c:pt idx="2">
                  <c:v>29</c:v>
                </c:pt>
                <c:pt idx="3">
                  <c:v>14</c:v>
                </c:pt>
                <c:pt idx="4">
                  <c:v>6.1</c:v>
                </c:pt>
                <c:pt idx="5">
                  <c:v>4.3</c:v>
                </c:pt>
                <c:pt idx="6">
                  <c:v>2.7</c:v>
                </c:pt>
                <c:pt idx="7">
                  <c:v>1.2</c:v>
                </c:pt>
                <c:pt idx="8">
                  <c:v>2</c:v>
                </c:pt>
                <c:pt idx="9">
                  <c:v>2.2000000000000002</c:v>
                </c:pt>
              </c:numCache>
            </c:numRef>
          </c:val>
        </c:ser>
        <c:ser>
          <c:idx val="2"/>
          <c:order val="1"/>
          <c:tx>
            <c:v>Category 4 (Single)</c:v>
          </c:tx>
          <c:spPr>
            <a:ln w="22225">
              <a:noFill/>
              <a:prstDash val="dash"/>
            </a:ln>
          </c:spPr>
          <c:marker>
            <c:symbol val="triangle"/>
            <c:size val="5"/>
            <c:spPr>
              <a:solidFill>
                <a:srgbClr val="FF0000"/>
              </a:solidFill>
            </c:spPr>
          </c:marker>
          <c:cat>
            <c:numRef>
              <c:f>Sheet4!$A$3:$A$12</c:f>
              <c:numCache>
                <c:formatCode>General</c:formatCode>
                <c:ptCount val="10"/>
                <c:pt idx="0" formatCode="0.00">
                  <c:v>0.30000000000000032</c:v>
                </c:pt>
                <c:pt idx="1">
                  <c:v>0.32500000000000051</c:v>
                </c:pt>
                <c:pt idx="2">
                  <c:v>0.37500000000000044</c:v>
                </c:pt>
                <c:pt idx="3">
                  <c:v>0.42500000000000032</c:v>
                </c:pt>
                <c:pt idx="4">
                  <c:v>0.47500000000000031</c:v>
                </c:pt>
                <c:pt idx="5">
                  <c:v>0.52500000000000002</c:v>
                </c:pt>
                <c:pt idx="6">
                  <c:v>0.57500000000000062</c:v>
                </c:pt>
                <c:pt idx="7">
                  <c:v>0.625000000000001</c:v>
                </c:pt>
                <c:pt idx="8">
                  <c:v>0.67500000000000115</c:v>
                </c:pt>
                <c:pt idx="9" formatCode="0.00">
                  <c:v>0.70000000000000062</c:v>
                </c:pt>
              </c:numCache>
            </c:numRef>
          </c:cat>
          <c:val>
            <c:numRef>
              <c:f>Sheet4!$D$3:$D$12</c:f>
              <c:numCache>
                <c:formatCode>General</c:formatCode>
                <c:ptCount val="10"/>
                <c:pt idx="0">
                  <c:v>23</c:v>
                </c:pt>
                <c:pt idx="1">
                  <c:v>15</c:v>
                </c:pt>
                <c:pt idx="2">
                  <c:v>16</c:v>
                </c:pt>
                <c:pt idx="3">
                  <c:v>8.4</c:v>
                </c:pt>
                <c:pt idx="4">
                  <c:v>5.6</c:v>
                </c:pt>
                <c:pt idx="5">
                  <c:v>3</c:v>
                </c:pt>
                <c:pt idx="6">
                  <c:v>1.7</c:v>
                </c:pt>
                <c:pt idx="7">
                  <c:v>0.8</c:v>
                </c:pt>
                <c:pt idx="8">
                  <c:v>1.4</c:v>
                </c:pt>
                <c:pt idx="9">
                  <c:v>0.70000000000000062</c:v>
                </c:pt>
              </c:numCache>
            </c:numRef>
          </c:val>
        </c:ser>
        <c:ser>
          <c:idx val="3"/>
          <c:order val="2"/>
          <c:tx>
            <c:v>Cateogry 5 (Dual)</c:v>
          </c:tx>
          <c:spPr>
            <a:ln w="22225">
              <a:noFill/>
              <a:prstDash val="solid"/>
            </a:ln>
          </c:spPr>
          <c:marker>
            <c:symbol val="circle"/>
            <c:size val="7"/>
            <c:spPr>
              <a:solidFill>
                <a:schemeClr val="accent4">
                  <a:lumMod val="75000"/>
                </a:schemeClr>
              </a:solidFill>
            </c:spPr>
          </c:marker>
          <c:cat>
            <c:numRef>
              <c:f>Sheet4!$A$3:$A$12</c:f>
              <c:numCache>
                <c:formatCode>General</c:formatCode>
                <c:ptCount val="10"/>
                <c:pt idx="0" formatCode="0.00">
                  <c:v>0.30000000000000032</c:v>
                </c:pt>
                <c:pt idx="1">
                  <c:v>0.32500000000000051</c:v>
                </c:pt>
                <c:pt idx="2">
                  <c:v>0.37500000000000044</c:v>
                </c:pt>
                <c:pt idx="3">
                  <c:v>0.42500000000000032</c:v>
                </c:pt>
                <c:pt idx="4">
                  <c:v>0.47500000000000031</c:v>
                </c:pt>
                <c:pt idx="5">
                  <c:v>0.52500000000000002</c:v>
                </c:pt>
                <c:pt idx="6">
                  <c:v>0.57500000000000062</c:v>
                </c:pt>
                <c:pt idx="7">
                  <c:v>0.625000000000001</c:v>
                </c:pt>
                <c:pt idx="8">
                  <c:v>0.67500000000000115</c:v>
                </c:pt>
                <c:pt idx="9" formatCode="0.00">
                  <c:v>0.70000000000000062</c:v>
                </c:pt>
              </c:numCache>
            </c:numRef>
          </c:cat>
          <c:val>
            <c:numRef>
              <c:f>Sheet4!$E$3:$E$12</c:f>
              <c:numCache>
                <c:formatCode>General</c:formatCode>
                <c:ptCount val="10"/>
                <c:pt idx="0">
                  <c:v>28</c:v>
                </c:pt>
                <c:pt idx="1">
                  <c:v>43</c:v>
                </c:pt>
                <c:pt idx="2">
                  <c:v>45</c:v>
                </c:pt>
                <c:pt idx="3">
                  <c:v>25</c:v>
                </c:pt>
                <c:pt idx="4">
                  <c:v>19</c:v>
                </c:pt>
                <c:pt idx="5">
                  <c:v>17</c:v>
                </c:pt>
                <c:pt idx="6">
                  <c:v>8</c:v>
                </c:pt>
                <c:pt idx="7">
                  <c:v>11</c:v>
                </c:pt>
                <c:pt idx="8">
                  <c:v>26</c:v>
                </c:pt>
                <c:pt idx="9">
                  <c:v>5</c:v>
                </c:pt>
              </c:numCache>
            </c:numRef>
          </c:val>
        </c:ser>
        <c:marker val="1"/>
        <c:axId val="68008576"/>
        <c:axId val="68273280"/>
      </c:lineChart>
      <c:catAx>
        <c:axId val="68008576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>
                    <a:latin typeface="Arial" pitchFamily="34" charset="0"/>
                    <a:cs typeface="Arial" pitchFamily="34" charset="0"/>
                  </a:rPr>
                  <a:t>SFC</a:t>
                </a:r>
              </a:p>
            </c:rich>
          </c:tx>
          <c:layout>
            <c:manualLayout>
              <c:xMode val="edge"/>
              <c:yMode val="edge"/>
              <c:x val="0.45905153668656873"/>
              <c:y val="0.9141219279408257"/>
            </c:manualLayout>
          </c:layout>
        </c:title>
        <c:numFmt formatCode="0.00" sourceLinked="1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8273280"/>
        <c:crossesAt val="1"/>
        <c:auto val="1"/>
        <c:lblAlgn val="ctr"/>
        <c:lblOffset val="100"/>
      </c:catAx>
      <c:valAx>
        <c:axId val="68273280"/>
        <c:scaling>
          <c:logBase val="10"/>
          <c:orientation val="minMax"/>
          <c:max val="200"/>
          <c:min val="1"/>
        </c:scaling>
        <c:axPos val="l"/>
        <c:minorGridlines/>
        <c:title>
          <c:tx>
            <c:rich>
              <a:bodyPr rot="-5400000" vert="horz"/>
              <a:lstStyle/>
              <a:p>
                <a:pPr>
                  <a:defRPr sz="1400">
                    <a:latin typeface="Arial" pitchFamily="34" charset="0"/>
                    <a:cs typeface="Arial" pitchFamily="34" charset="0"/>
                  </a:defRPr>
                </a:pPr>
                <a:r>
                  <a:rPr lang="en-US" sz="1400" dirty="0">
                    <a:latin typeface="Arial" pitchFamily="34" charset="0"/>
                    <a:cs typeface="Arial" pitchFamily="34" charset="0"/>
                  </a:rPr>
                  <a:t>Accidents</a:t>
                </a:r>
                <a:r>
                  <a:rPr lang="en-US" sz="1400" baseline="0" dirty="0">
                    <a:latin typeface="Arial" pitchFamily="34" charset="0"/>
                    <a:cs typeface="Arial" pitchFamily="34" charset="0"/>
                  </a:rPr>
                  <a:t> (</a:t>
                </a:r>
                <a:r>
                  <a:rPr lang="en-US" sz="1400" baseline="0" dirty="0" smtClean="0">
                    <a:latin typeface="Arial" pitchFamily="34" charset="0"/>
                    <a:cs typeface="Arial" pitchFamily="34" charset="0"/>
                  </a:rPr>
                  <a:t>x10-</a:t>
                </a:r>
                <a:r>
                  <a:rPr lang="en-US" sz="1400" baseline="30000" dirty="0" smtClean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1400" baseline="0" dirty="0">
                    <a:latin typeface="Arial" pitchFamily="34" charset="0"/>
                    <a:cs typeface="Arial" pitchFamily="34" charset="0"/>
                  </a:rPr>
                  <a:t>)/lane km/year</a:t>
                </a:r>
                <a:endParaRPr lang="en-US" sz="140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8008576"/>
        <c:crosses val="autoZero"/>
        <c:crossBetween val="between"/>
        <c:majorUnit val="10"/>
        <c:minorUnit val="10"/>
      </c:valAx>
    </c:plotArea>
    <c:plotVisOnly val="1"/>
  </c:chart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0.14685</cdr:x>
      <cdr:y>0.08761</cdr:y>
    </cdr:from>
    <cdr:to>
      <cdr:x>0.83217</cdr:x>
      <cdr:y>0.61752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714375" y="278946"/>
          <a:ext cx="3333750" cy="1687286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3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0.15944</cdr:x>
      <cdr:y>0.28846</cdr:y>
    </cdr:from>
    <cdr:to>
      <cdr:x>0.77902</cdr:x>
      <cdr:y>0.80769</cdr:y>
    </cdr:to>
    <cdr:sp macro="" textlink="">
      <cdr:nvSpPr>
        <cdr:cNvPr id="4" name="Straight Connector 3"/>
        <cdr:cNvSpPr/>
      </cdr:nvSpPr>
      <cdr:spPr>
        <a:xfrm xmlns:a="http://schemas.openxmlformats.org/drawingml/2006/main">
          <a:off x="775607" y="918482"/>
          <a:ext cx="3013982" cy="165326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4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0.14126</cdr:x>
      <cdr:y>0.47136</cdr:y>
    </cdr:from>
    <cdr:to>
      <cdr:x>0.70629</cdr:x>
      <cdr:y>0.83965</cdr:y>
    </cdr:to>
    <cdr:sp macro="" textlink="">
      <cdr:nvSpPr>
        <cdr:cNvPr id="6" name="Straight Connector 5"/>
        <cdr:cNvSpPr/>
      </cdr:nvSpPr>
      <cdr:spPr>
        <a:xfrm xmlns:a="http://schemas.openxmlformats.org/drawingml/2006/main">
          <a:off x="687161" y="1500833"/>
          <a:ext cx="2748642" cy="1172669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C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0.14545</cdr:x>
      <cdr:y>0.43803</cdr:y>
    </cdr:from>
    <cdr:to>
      <cdr:x>0.66294</cdr:x>
      <cdr:y>0.82692</cdr:y>
    </cdr:to>
    <cdr:sp macro="" textlink="">
      <cdr:nvSpPr>
        <cdr:cNvPr id="7" name="Straight Connector 6"/>
        <cdr:cNvSpPr/>
      </cdr:nvSpPr>
      <cdr:spPr>
        <a:xfrm xmlns:a="http://schemas.openxmlformats.org/drawingml/2006/main">
          <a:off x="707571" y="1394732"/>
          <a:ext cx="2517322" cy="1238251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chemeClr val="accent1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0.07313</cdr:x>
      <cdr:y>0.59674</cdr:y>
    </cdr:from>
    <cdr:to>
      <cdr:x>0.12767</cdr:x>
      <cdr:y>0.67152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52112" y="1900052"/>
          <a:ext cx="262640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>
              <a:latin typeface="Arial" pitchFamily="34" charset="0"/>
              <a:cs typeface="Arial" pitchFamily="34" charset="0"/>
            </a:rPr>
            <a:t>20</a:t>
          </a:r>
        </a:p>
      </cdr:txBody>
    </cdr:sp>
  </cdr:relSizeAnchor>
  <cdr:relSizeAnchor xmlns:cdr="http://schemas.openxmlformats.org/drawingml/2006/chartDrawing">
    <cdr:from>
      <cdr:x>0.16709</cdr:x>
      <cdr:y>0.63793</cdr:y>
    </cdr:from>
    <cdr:to>
      <cdr:x>1</cdr:x>
      <cdr:y>0.63793</cdr:y>
    </cdr:to>
    <cdr:sp macro="" textlink="">
      <cdr:nvSpPr>
        <cdr:cNvPr id="10" name="Straight Connector 9"/>
        <cdr:cNvSpPr/>
      </cdr:nvSpPr>
      <cdr:spPr>
        <a:xfrm xmlns:a="http://schemas.openxmlformats.org/drawingml/2006/main" flipV="1">
          <a:off x="1440160" y="2664296"/>
          <a:ext cx="6777309" cy="0"/>
        </a:xfrm>
        <a:prstGeom xmlns:a="http://schemas.openxmlformats.org/drawingml/2006/main" prst="line">
          <a:avLst/>
        </a:prstGeom>
        <a:ln xmlns:a="http://schemas.openxmlformats.org/drawingml/2006/main" w="2222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0.29004</cdr:x>
      <cdr:y>0.0643</cdr:y>
    </cdr:from>
    <cdr:to>
      <cdr:x>0.54181</cdr:x>
      <cdr:y>0.135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396586" y="204726"/>
          <a:ext cx="1212273" cy="22513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chemeClr val="accent3"/>
              </a:solidFill>
              <a:latin typeface="Arial" pitchFamily="34" charset="0"/>
              <a:cs typeface="Arial" pitchFamily="34" charset="0"/>
            </a:rPr>
            <a:t>Category 6 Single</a:t>
          </a:r>
        </a:p>
      </cdr:txBody>
    </cdr:sp>
  </cdr:relSizeAnchor>
  <cdr:relSizeAnchor xmlns:cdr="http://schemas.openxmlformats.org/drawingml/2006/chartDrawing">
    <cdr:from>
      <cdr:x>0.24688</cdr:x>
      <cdr:y>0.11325</cdr:y>
    </cdr:from>
    <cdr:to>
      <cdr:x>0.30803</cdr:x>
      <cdr:y>0.15676</cdr:y>
    </cdr:to>
    <cdr:sp macro="" textlink="">
      <cdr:nvSpPr>
        <cdr:cNvPr id="13" name="Straight Arrow Connector 12"/>
        <cdr:cNvSpPr/>
      </cdr:nvSpPr>
      <cdr:spPr>
        <a:xfrm xmlns:a="http://schemas.openxmlformats.org/drawingml/2006/main" flipH="1">
          <a:off x="1188769" y="360589"/>
          <a:ext cx="294408" cy="138545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3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0.57522</cdr:x>
      <cdr:y>0.51724</cdr:y>
    </cdr:from>
    <cdr:to>
      <cdr:x>0.73938</cdr:x>
      <cdr:y>0.63787</cdr:y>
    </cdr:to>
    <cdr:sp macro="" textlink="">
      <cdr:nvSpPr>
        <cdr:cNvPr id="14" name="Straight Arrow Connector 13"/>
        <cdr:cNvSpPr/>
      </cdr:nvSpPr>
      <cdr:spPr>
        <a:xfrm xmlns:a="http://schemas.openxmlformats.org/drawingml/2006/main" flipH="1">
          <a:off x="4680520" y="2160240"/>
          <a:ext cx="1335754" cy="503807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4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0.62832</cdr:x>
      <cdr:y>0.46552</cdr:y>
    </cdr:from>
    <cdr:to>
      <cdr:x>0.8711</cdr:x>
      <cdr:y>0.52807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5112568" y="1944216"/>
          <a:ext cx="1975477" cy="2612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Category 2 Single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0.00506</cdr:x>
      <cdr:y>0.00766</cdr:y>
    </cdr:to>
    <cdr:pic>
      <cdr:nvPicPr>
        <cdr:cNvPr id="1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0.19294</cdr:x>
      <cdr:y>0.55109</cdr:y>
    </cdr:from>
    <cdr:to>
      <cdr:x>0.29184</cdr:x>
      <cdr:y>0.73329</cdr:y>
    </cdr:to>
    <cdr:sp macro="" textlink="">
      <cdr:nvSpPr>
        <cdr:cNvPr id="19" name="Straight Arrow Connector 18"/>
        <cdr:cNvSpPr/>
      </cdr:nvSpPr>
      <cdr:spPr>
        <a:xfrm xmlns:a="http://schemas.openxmlformats.org/drawingml/2006/main" flipV="1">
          <a:off x="929021" y="1754703"/>
          <a:ext cx="476226" cy="58014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0.13898</cdr:x>
      <cdr:y>0.7197</cdr:y>
    </cdr:from>
    <cdr:to>
      <cdr:x>0.39075</cdr:x>
      <cdr:y>0.80672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669222" y="2291566"/>
          <a:ext cx="1212273" cy="2770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Category 4 Single</a:t>
          </a:r>
        </a:p>
      </cdr:txBody>
    </cdr:sp>
  </cdr:relSizeAnchor>
  <cdr:relSizeAnchor xmlns:cdr="http://schemas.openxmlformats.org/drawingml/2006/chartDrawing">
    <cdr:from>
      <cdr:x>0.40708</cdr:x>
      <cdr:y>0.43103</cdr:y>
    </cdr:from>
    <cdr:to>
      <cdr:x>0.50442</cdr:x>
      <cdr:y>0.63515</cdr:y>
    </cdr:to>
    <cdr:sp macro="" textlink="">
      <cdr:nvSpPr>
        <cdr:cNvPr id="21" name="Straight Arrow Connector 20"/>
        <cdr:cNvSpPr/>
      </cdr:nvSpPr>
      <cdr:spPr>
        <a:xfrm xmlns:a="http://schemas.openxmlformats.org/drawingml/2006/main" flipH="1">
          <a:off x="3312368" y="1800200"/>
          <a:ext cx="792088" cy="852476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C0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0.44248</cdr:x>
      <cdr:y>0.37931</cdr:y>
    </cdr:from>
    <cdr:to>
      <cdr:x>0.69297</cdr:x>
      <cdr:y>0.45933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3600400" y="1584176"/>
          <a:ext cx="2038243" cy="3342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rgbClr val="C00000"/>
              </a:solidFill>
            </a:rPr>
            <a:t>Category  5 Dual</a:t>
          </a:r>
        </a:p>
      </cdr:txBody>
    </cdr:sp>
  </cdr:relSizeAnchor>
  <cdr:relSizeAnchor xmlns:cdr="http://schemas.openxmlformats.org/drawingml/2006/chartDrawing">
    <cdr:from>
      <cdr:x>0.56637</cdr:x>
      <cdr:y>0.63793</cdr:y>
    </cdr:from>
    <cdr:to>
      <cdr:x>0.59292</cdr:x>
      <cdr:y>0.83772</cdr:y>
    </cdr:to>
    <cdr:sp macro="" textlink="">
      <cdr:nvSpPr>
        <cdr:cNvPr id="18" name="Down Arrow 17"/>
        <cdr:cNvSpPr/>
      </cdr:nvSpPr>
      <cdr:spPr>
        <a:xfrm xmlns:a="http://schemas.openxmlformats.org/drawingml/2006/main">
          <a:off x="4608512" y="2664296"/>
          <a:ext cx="216034" cy="834415"/>
        </a:xfrm>
        <a:prstGeom xmlns:a="http://schemas.openxmlformats.org/drawingml/2006/main" prst="downArrow">
          <a:avLst/>
        </a:prstGeom>
        <a:solidFill xmlns:a="http://schemas.openxmlformats.org/drawingml/2006/main">
          <a:srgbClr val="7030A0"/>
        </a:solidFill>
      </cdr:spPr>
      <cdr:style>
        <a:lnRef xmlns:a="http://schemas.openxmlformats.org/drawingml/2006/main" idx="2">
          <a:schemeClr val="accent6">
            <a:shade val="50000"/>
          </a:schemeClr>
        </a:lnRef>
        <a:fillRef xmlns:a="http://schemas.openxmlformats.org/drawingml/2006/main" idx="1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>
            <a:solidFill>
              <a:schemeClr val="accent4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0.19368</cdr:x>
      <cdr:y>0.18182</cdr:y>
    </cdr:from>
    <cdr:to>
      <cdr:x>0.77668</cdr:x>
      <cdr:y>0.57025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933450" y="419101"/>
          <a:ext cx="2809875" cy="89535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3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0.19196</cdr:x>
      <cdr:y>0.21615</cdr:y>
    </cdr:from>
    <cdr:to>
      <cdr:x>0.77102</cdr:x>
      <cdr:y>0.74412</cdr:y>
    </cdr:to>
    <cdr:sp macro="" textlink="">
      <cdr:nvSpPr>
        <cdr:cNvPr id="4" name="Straight Connector 3"/>
        <cdr:cNvSpPr/>
      </cdr:nvSpPr>
      <cdr:spPr>
        <a:xfrm xmlns:a="http://schemas.openxmlformats.org/drawingml/2006/main">
          <a:off x="923193" y="498229"/>
          <a:ext cx="2784963" cy="1217003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C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0.19211</cdr:x>
      <cdr:y>0.2864</cdr:y>
    </cdr:from>
    <cdr:to>
      <cdr:x>0.76493</cdr:x>
      <cdr:y>0.76319</cdr:y>
    </cdr:to>
    <cdr:sp macro="" textlink="">
      <cdr:nvSpPr>
        <cdr:cNvPr id="5" name="Straight Connector 4"/>
        <cdr:cNvSpPr/>
      </cdr:nvSpPr>
      <cdr:spPr>
        <a:xfrm xmlns:a="http://schemas.openxmlformats.org/drawingml/2006/main">
          <a:off x="923925" y="660156"/>
          <a:ext cx="2754923" cy="1099037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chemeClr val="accent1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0.49665</cdr:x>
      <cdr:y>0.36268</cdr:y>
    </cdr:from>
    <cdr:to>
      <cdr:x>0.57145</cdr:x>
      <cdr:y>0.48591</cdr:y>
    </cdr:to>
    <cdr:sp macro="" textlink="">
      <cdr:nvSpPr>
        <cdr:cNvPr id="6" name="Straight Arrow Connector 5"/>
        <cdr:cNvSpPr/>
      </cdr:nvSpPr>
      <cdr:spPr>
        <a:xfrm xmlns:a="http://schemas.openxmlformats.org/drawingml/2006/main" flipH="1">
          <a:off x="2388576" y="836002"/>
          <a:ext cx="359752" cy="284054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C0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0.56383</cdr:x>
      <cdr:y>0.40718</cdr:y>
    </cdr:from>
    <cdr:to>
      <cdr:x>0.70247</cdr:x>
      <cdr:y>0.59472</cdr:y>
    </cdr:to>
    <cdr:sp macro="" textlink="">
      <cdr:nvSpPr>
        <cdr:cNvPr id="7" name="Straight Arrow Connector 6"/>
        <cdr:cNvSpPr/>
      </cdr:nvSpPr>
      <cdr:spPr>
        <a:xfrm xmlns:a="http://schemas.openxmlformats.org/drawingml/2006/main" flipH="1">
          <a:off x="2711694" y="938580"/>
          <a:ext cx="666750" cy="432287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0.41743</cdr:x>
      <cdr:y>0.23872</cdr:y>
    </cdr:from>
    <cdr:to>
      <cdr:x>0.477</cdr:x>
      <cdr:y>0.32642</cdr:y>
    </cdr:to>
    <cdr:sp macro="" textlink="">
      <cdr:nvSpPr>
        <cdr:cNvPr id="8" name="Straight Arrow Connector 7"/>
        <cdr:cNvSpPr/>
      </cdr:nvSpPr>
      <cdr:spPr>
        <a:xfrm xmlns:a="http://schemas.openxmlformats.org/drawingml/2006/main" flipH="1">
          <a:off x="2007576" y="550252"/>
          <a:ext cx="286483" cy="202151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chemeClr val="accent3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</cdr:x>
      <cdr:y>0</cdr:y>
    </cdr:from>
    <cdr:to>
      <cdr:x>0.00507</cdr:x>
      <cdr:y>0.01058</cdr:y>
    </cdr:to>
    <cdr:pic>
      <cdr:nvPicPr>
        <cdr:cNvPr id="9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0.6925</cdr:x>
      <cdr:y>0.26088</cdr:y>
    </cdr:from>
    <cdr:to>
      <cdr:x>0.8701</cdr:x>
      <cdr:y>0.40717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5698976" y="1180728"/>
          <a:ext cx="1461618" cy="6621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 smtClean="0"/>
            <a:t>Grades &gt; 5%</a:t>
          </a:r>
        </a:p>
        <a:p xmlns:a="http://schemas.openxmlformats.org/drawingml/2006/main">
          <a:r>
            <a:rPr lang="en-AU" sz="1600" b="1" dirty="0" smtClean="0"/>
            <a:t>Radii  &gt; 250m</a:t>
          </a:r>
          <a:endParaRPr lang="en-US" sz="1600" b="1" dirty="0" smtClean="0"/>
        </a:p>
      </cdr:txBody>
    </cdr:sp>
  </cdr:relSizeAnchor>
  <cdr:relSizeAnchor xmlns:cdr="http://schemas.openxmlformats.org/drawingml/2006/chartDrawing">
    <cdr:from>
      <cdr:x>0.5175</cdr:x>
      <cdr:y>0.22906</cdr:y>
    </cdr:from>
    <cdr:to>
      <cdr:x>0.6925</cdr:x>
      <cdr:y>0.37225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258816" y="1036712"/>
          <a:ext cx="1440160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 smtClean="0"/>
            <a:t>Grades &lt; 5%</a:t>
          </a:r>
        </a:p>
        <a:p xmlns:a="http://schemas.openxmlformats.org/drawingml/2006/main">
          <a:r>
            <a:rPr lang="en-AU" sz="1600" b="1" dirty="0" smtClean="0"/>
            <a:t>Radii  &lt; 250m</a:t>
          </a:r>
          <a:endParaRPr lang="en-US" sz="1600" b="1" dirty="0" smtClean="0"/>
        </a:p>
        <a:p xmlns:a="http://schemas.openxmlformats.org/drawingml/2006/main">
          <a:pPr algn="l"/>
          <a:endParaRPr lang="en-US" sz="1100" dirty="0"/>
        </a:p>
      </cdr:txBody>
    </cdr:sp>
  </cdr:relSizeAnchor>
  <cdr:relSizeAnchor xmlns:cdr="http://schemas.openxmlformats.org/drawingml/2006/chartDrawing">
    <cdr:from>
      <cdr:x>0.38625</cdr:x>
      <cdr:y>0.08587</cdr:y>
    </cdr:from>
    <cdr:to>
      <cdr:x>0.54375</cdr:x>
      <cdr:y>0.22906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3178696" y="388641"/>
          <a:ext cx="1296144" cy="6480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 smtClean="0"/>
            <a:t>Grades &gt; 5%</a:t>
          </a:r>
        </a:p>
        <a:p xmlns:a="http://schemas.openxmlformats.org/drawingml/2006/main">
          <a:r>
            <a:rPr lang="en-AU" sz="1600" b="1" dirty="0" smtClean="0"/>
            <a:t>Radii&lt; 250m</a:t>
          </a:r>
          <a:endParaRPr lang="en-US" sz="1600" b="1" dirty="0" smtClean="0"/>
        </a:p>
        <a:p xmlns:a="http://schemas.openxmlformats.org/drawingml/2006/main">
          <a:endParaRPr lang="en-US" sz="1600" b="1" dirty="0"/>
        </a:p>
        <a:p xmlns:a="http://schemas.openxmlformats.org/drawingml/2006/main">
          <a:endParaRPr lang="en-US" sz="1100" dirty="0"/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14" name="Straight Connector 13"/>
        <cdr:cNvSpPr/>
      </cdr:nvSpPr>
      <cdr:spPr>
        <a:xfrm xmlns:a="http://schemas.openxmlformats.org/drawingml/2006/main">
          <a:off x="-9480306" y="-1933575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0.1646</cdr:x>
      <cdr:y>0.56072</cdr:y>
    </cdr:from>
    <cdr:to>
      <cdr:x>0.97069</cdr:x>
      <cdr:y>0.56073</cdr:y>
    </cdr:to>
    <cdr:sp macro="" textlink="">
      <cdr:nvSpPr>
        <cdr:cNvPr id="16" name="Straight Connector 15"/>
        <cdr:cNvSpPr/>
      </cdr:nvSpPr>
      <cdr:spPr>
        <a:xfrm xmlns:a="http://schemas.openxmlformats.org/drawingml/2006/main" flipV="1">
          <a:off x="792358" y="1292499"/>
          <a:ext cx="3880402" cy="1"/>
        </a:xfrm>
        <a:prstGeom xmlns:a="http://schemas.openxmlformats.org/drawingml/2006/main" prst="line">
          <a:avLst/>
        </a:prstGeom>
        <a:ln xmlns:a="http://schemas.openxmlformats.org/drawingml/2006/main" w="15875" cmpd="sng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0.09382</cdr:x>
      <cdr:y>0.52503</cdr:y>
    </cdr:from>
    <cdr:to>
      <cdr:x>0.14303</cdr:x>
      <cdr:y>0.61924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772101" y="2376264"/>
          <a:ext cx="404979" cy="426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9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19" name="Straight Connector 18"/>
        <cdr:cNvSpPr/>
      </cdr:nvSpPr>
      <cdr:spPr>
        <a:xfrm xmlns:a="http://schemas.openxmlformats.org/drawingml/2006/main">
          <a:off x="-10118796" y="-1838325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0.72624</cdr:x>
      <cdr:y>0.90687</cdr:y>
    </cdr:from>
    <cdr:to>
      <cdr:x>0.98874</cdr:x>
      <cdr:y>0.97051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5976664" y="4104456"/>
          <a:ext cx="21602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AU" sz="1400" dirty="0" smtClean="0"/>
            <a:t>(WDM, RAR)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0.09625</cdr:x>
      <cdr:y>0.52503</cdr:y>
    </cdr:from>
    <cdr:to>
      <cdr:x>0.1575</cdr:x>
      <cdr:y>0.60458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792088" y="2376264"/>
          <a:ext cx="50405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AU" sz="2000" dirty="0" smtClean="0"/>
            <a:t>20</a:t>
          </a:r>
          <a:endParaRPr lang="en-US" sz="20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0.68386</cdr:x>
      <cdr:y>0.09585</cdr:y>
    </cdr:from>
    <cdr:to>
      <cdr:x>0.83995</cdr:x>
      <cdr:y>0.18855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16579" y="225951"/>
          <a:ext cx="757044" cy="218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>
            <a:tabLst>
              <a:tab pos="719138" algn="l"/>
            </a:tabLst>
          </a:pPr>
          <a:r>
            <a:rPr lang="en-US" sz="1600" b="1" dirty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Site Category 4</a:t>
          </a:r>
        </a:p>
      </cdr:txBody>
    </cdr:sp>
  </cdr:relSizeAnchor>
  <cdr:relSizeAnchor xmlns:cdr="http://schemas.openxmlformats.org/drawingml/2006/chartDrawing">
    <cdr:from>
      <cdr:x>0.73215</cdr:x>
      <cdr:y>0.19357</cdr:y>
    </cdr:from>
    <cdr:to>
      <cdr:x>0.88825</cdr:x>
      <cdr:y>0.30303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550804" y="456340"/>
          <a:ext cx="757044" cy="258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Site</a:t>
          </a:r>
          <a:r>
            <a:rPr lang="en-US" sz="1600" b="1" baseline="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 Category 2</a:t>
          </a:r>
          <a:endParaRPr lang="en-US" sz="1600" b="1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0.78124</cdr:x>
      <cdr:y>0.29318</cdr:y>
    </cdr:from>
    <cdr:to>
      <cdr:x>0.93734</cdr:x>
      <cdr:y>0.38158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788878" y="691149"/>
          <a:ext cx="757044" cy="2083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>
            <a:tabLst>
              <a:tab pos="900113" algn="l"/>
            </a:tabLst>
          </a:pPr>
          <a:r>
            <a:rPr lang="en-US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Site</a:t>
          </a:r>
          <a:r>
            <a:rPr lang="en-US" sz="1600" b="1" baseline="0" dirty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Category 6</a:t>
          </a:r>
          <a:endParaRPr lang="en-US" sz="1600" b="1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0.686</cdr:x>
      <cdr:y>0.36223</cdr:y>
    </cdr:from>
    <cdr:to>
      <cdr:x>0.79357</cdr:x>
      <cdr:y>0.60991</cdr:y>
    </cdr:to>
    <cdr:sp macro="" textlink="">
      <cdr:nvSpPr>
        <cdr:cNvPr id="8" name="Straight Arrow Connector 7"/>
        <cdr:cNvSpPr/>
      </cdr:nvSpPr>
      <cdr:spPr>
        <a:xfrm xmlns:a="http://schemas.openxmlformats.org/drawingml/2006/main" flipH="1">
          <a:off x="3998911" y="1114426"/>
          <a:ext cx="627065" cy="76200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C0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0.6329</cdr:x>
      <cdr:y>0.26161</cdr:y>
    </cdr:from>
    <cdr:to>
      <cdr:x>0.74319</cdr:x>
      <cdr:y>0.50929</cdr:y>
    </cdr:to>
    <cdr:sp macro="" textlink="">
      <cdr:nvSpPr>
        <cdr:cNvPr id="9" name="Straight Arrow Connector 8"/>
        <cdr:cNvSpPr/>
      </cdr:nvSpPr>
      <cdr:spPr>
        <a:xfrm xmlns:a="http://schemas.openxmlformats.org/drawingml/2006/main" flipH="1">
          <a:off x="3689350" y="804862"/>
          <a:ext cx="642938" cy="7620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chemeClr val="accent3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0.61111</cdr:x>
      <cdr:y>0.16873</cdr:y>
    </cdr:from>
    <cdr:to>
      <cdr:x>0.69417</cdr:x>
      <cdr:y>0.33643</cdr:y>
    </cdr:to>
    <cdr:sp macro="" textlink="">
      <cdr:nvSpPr>
        <cdr:cNvPr id="10" name="Straight Arrow Connector 9"/>
        <cdr:cNvSpPr/>
      </cdr:nvSpPr>
      <cdr:spPr>
        <a:xfrm xmlns:a="http://schemas.openxmlformats.org/drawingml/2006/main" flipH="1">
          <a:off x="3562351" y="519112"/>
          <a:ext cx="484185" cy="515938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0.72083</cdr:x>
      <cdr:y>0.30903</cdr:y>
    </cdr:from>
    <cdr:to>
      <cdr:x>0.92083</cdr:x>
      <cdr:y>0.64236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95650" y="8477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0.72938</cdr:x>
      <cdr:y>0.32397</cdr:y>
    </cdr:from>
    <cdr:to>
      <cdr:x>0.92938</cdr:x>
      <cdr:y>0.41425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91562" y="694319"/>
          <a:ext cx="847726" cy="1934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Trave</a:t>
          </a:r>
          <a:r>
            <a:rPr lang="en-US" sz="1600" b="1" dirty="0">
              <a:solidFill>
                <a:schemeClr val="accent1"/>
              </a:solidFill>
            </a:rPr>
            <a:t>l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0.00575</cdr:x>
      <cdr:y>0.01031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0.98969</cdr:y>
    </cdr:from>
    <cdr:to>
      <cdr:x>0.00575</cdr:x>
      <cdr:y>1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2562046"/>
          <a:ext cx="29601" cy="2424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0.51311</cdr:x>
      <cdr:y>0.11745</cdr:y>
    </cdr:from>
    <cdr:to>
      <cdr:x>0.72884</cdr:x>
      <cdr:y>0.23826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174875" y="277813"/>
          <a:ext cx="9144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Wet Rd Accidents</a:t>
          </a:r>
          <a:endParaRPr lang="en-US" sz="1600" b="1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0.6985</cdr:x>
      <cdr:y>0.37919</cdr:y>
    </cdr:from>
    <cdr:to>
      <cdr:x>0.74906</cdr:x>
      <cdr:y>0.51342</cdr:y>
    </cdr:to>
    <cdr:sp macro="" textlink="">
      <cdr:nvSpPr>
        <cdr:cNvPr id="7" name="Straight Arrow Connector 6"/>
        <cdr:cNvSpPr/>
      </cdr:nvSpPr>
      <cdr:spPr>
        <a:xfrm xmlns:a="http://schemas.openxmlformats.org/drawingml/2006/main" flipH="1">
          <a:off x="2960687" y="896936"/>
          <a:ext cx="214310" cy="317502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0.46629</cdr:x>
      <cdr:y>0.19127</cdr:y>
    </cdr:from>
    <cdr:to>
      <cdr:x>0.52809</cdr:x>
      <cdr:y>0.31879</cdr:y>
    </cdr:to>
    <cdr:sp macro="" textlink="">
      <cdr:nvSpPr>
        <cdr:cNvPr id="8" name="Straight Arrow Connector 7"/>
        <cdr:cNvSpPr/>
      </cdr:nvSpPr>
      <cdr:spPr>
        <a:xfrm xmlns:a="http://schemas.openxmlformats.org/drawingml/2006/main" flipH="1">
          <a:off x="1976437" y="452437"/>
          <a:ext cx="261938" cy="301625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C0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0.17691</cdr:x>
      <cdr:y>0.19593</cdr:y>
    </cdr:from>
    <cdr:to>
      <cdr:x>0.47425</cdr:x>
      <cdr:y>0.79037</cdr:y>
    </cdr:to>
    <cdr:sp macro="" textlink="">
      <cdr:nvSpPr>
        <cdr:cNvPr id="9" name="Freeform 8"/>
        <cdr:cNvSpPr/>
      </cdr:nvSpPr>
      <cdr:spPr>
        <a:xfrm xmlns:a="http://schemas.openxmlformats.org/drawingml/2006/main">
          <a:off x="790575" y="419894"/>
          <a:ext cx="1328737" cy="1273969"/>
        </a:xfrm>
        <a:custGeom xmlns:a="http://schemas.openxmlformats.org/drawingml/2006/main">
          <a:avLst/>
          <a:gdLst>
            <a:gd name="connsiteX0" fmla="*/ 1328737 w 1328737"/>
            <a:gd name="connsiteY0" fmla="*/ 373856 h 1273969"/>
            <a:gd name="connsiteX1" fmla="*/ 1228725 w 1328737"/>
            <a:gd name="connsiteY1" fmla="*/ 433387 h 1273969"/>
            <a:gd name="connsiteX2" fmla="*/ 1212056 w 1328737"/>
            <a:gd name="connsiteY2" fmla="*/ 407194 h 1273969"/>
            <a:gd name="connsiteX3" fmla="*/ 1200150 w 1328737"/>
            <a:gd name="connsiteY3" fmla="*/ 416719 h 1273969"/>
            <a:gd name="connsiteX4" fmla="*/ 1162050 w 1328737"/>
            <a:gd name="connsiteY4" fmla="*/ 488156 h 1273969"/>
            <a:gd name="connsiteX5" fmla="*/ 876300 w 1328737"/>
            <a:gd name="connsiteY5" fmla="*/ 740569 h 1273969"/>
            <a:gd name="connsiteX6" fmla="*/ 864393 w 1328737"/>
            <a:gd name="connsiteY6" fmla="*/ 711994 h 1273969"/>
            <a:gd name="connsiteX7" fmla="*/ 842962 w 1328737"/>
            <a:gd name="connsiteY7" fmla="*/ 742950 h 1273969"/>
            <a:gd name="connsiteX8" fmla="*/ 807243 w 1328737"/>
            <a:gd name="connsiteY8" fmla="*/ 804862 h 1273969"/>
            <a:gd name="connsiteX9" fmla="*/ 528637 w 1328737"/>
            <a:gd name="connsiteY9" fmla="*/ 1109662 h 1273969"/>
            <a:gd name="connsiteX10" fmla="*/ 521493 w 1328737"/>
            <a:gd name="connsiteY10" fmla="*/ 1088231 h 1273969"/>
            <a:gd name="connsiteX11" fmla="*/ 507206 w 1328737"/>
            <a:gd name="connsiteY11" fmla="*/ 1097756 h 1273969"/>
            <a:gd name="connsiteX12" fmla="*/ 488156 w 1328737"/>
            <a:gd name="connsiteY12" fmla="*/ 1140619 h 1273969"/>
            <a:gd name="connsiteX13" fmla="*/ 190500 w 1328737"/>
            <a:gd name="connsiteY13" fmla="*/ 1221581 h 1273969"/>
            <a:gd name="connsiteX14" fmla="*/ 183356 w 1328737"/>
            <a:gd name="connsiteY14" fmla="*/ 1183481 h 1273969"/>
            <a:gd name="connsiteX15" fmla="*/ 159543 w 1328737"/>
            <a:gd name="connsiteY15" fmla="*/ 1193006 h 1273969"/>
            <a:gd name="connsiteX16" fmla="*/ 119062 w 1328737"/>
            <a:gd name="connsiteY16" fmla="*/ 1273969 h 1273969"/>
            <a:gd name="connsiteX17" fmla="*/ 2381 w 1328737"/>
            <a:gd name="connsiteY17" fmla="*/ 1273969 h 1273969"/>
            <a:gd name="connsiteX18" fmla="*/ 0 w 1328737"/>
            <a:gd name="connsiteY18" fmla="*/ 1047750 h 1273969"/>
            <a:gd name="connsiteX19" fmla="*/ 126206 w 1328737"/>
            <a:gd name="connsiteY19" fmla="*/ 1047750 h 1273969"/>
            <a:gd name="connsiteX20" fmla="*/ 126206 w 1328737"/>
            <a:gd name="connsiteY20" fmla="*/ 1064419 h 1273969"/>
            <a:gd name="connsiteX21" fmla="*/ 161925 w 1328737"/>
            <a:gd name="connsiteY21" fmla="*/ 1066800 h 1273969"/>
            <a:gd name="connsiteX22" fmla="*/ 216693 w 1328737"/>
            <a:gd name="connsiteY22" fmla="*/ 1064419 h 1273969"/>
            <a:gd name="connsiteX23" fmla="*/ 209550 w 1328737"/>
            <a:gd name="connsiteY23" fmla="*/ 1004887 h 1273969"/>
            <a:gd name="connsiteX24" fmla="*/ 502443 w 1328737"/>
            <a:gd name="connsiteY24" fmla="*/ 688181 h 1273969"/>
            <a:gd name="connsiteX25" fmla="*/ 559593 w 1328737"/>
            <a:gd name="connsiteY25" fmla="*/ 688181 h 1273969"/>
            <a:gd name="connsiteX26" fmla="*/ 559593 w 1328737"/>
            <a:gd name="connsiteY26" fmla="*/ 597694 h 1273969"/>
            <a:gd name="connsiteX27" fmla="*/ 869156 w 1328737"/>
            <a:gd name="connsiteY27" fmla="*/ 0 h 1273969"/>
            <a:gd name="connsiteX28" fmla="*/ 904875 w 1328737"/>
            <a:gd name="connsiteY28" fmla="*/ 7144 h 1273969"/>
            <a:gd name="connsiteX29" fmla="*/ 1169193 w 1328737"/>
            <a:gd name="connsiteY29" fmla="*/ 197644 h 1273969"/>
            <a:gd name="connsiteX30" fmla="*/ 1169193 w 1328737"/>
            <a:gd name="connsiteY30" fmla="*/ 245269 h 1273969"/>
            <a:gd name="connsiteX31" fmla="*/ 1233487 w 1328737"/>
            <a:gd name="connsiteY31" fmla="*/ 247650 h 1273969"/>
            <a:gd name="connsiteX32" fmla="*/ 1252537 w 1328737"/>
            <a:gd name="connsiteY32" fmla="*/ 283369 h 1273969"/>
            <a:gd name="connsiteX33" fmla="*/ 1328737 w 1328737"/>
            <a:gd name="connsiteY33" fmla="*/ 373856 h 1273969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  <a:cxn ang="0">
              <a:pos x="connsiteX11" y="connsiteY11"/>
            </a:cxn>
            <a:cxn ang="0">
              <a:pos x="connsiteX12" y="connsiteY12"/>
            </a:cxn>
            <a:cxn ang="0">
              <a:pos x="connsiteX13" y="connsiteY13"/>
            </a:cxn>
            <a:cxn ang="0">
              <a:pos x="connsiteX14" y="connsiteY14"/>
            </a:cxn>
            <a:cxn ang="0">
              <a:pos x="connsiteX15" y="connsiteY15"/>
            </a:cxn>
            <a:cxn ang="0">
              <a:pos x="connsiteX16" y="connsiteY16"/>
            </a:cxn>
            <a:cxn ang="0">
              <a:pos x="connsiteX17" y="connsiteY17"/>
            </a:cxn>
            <a:cxn ang="0">
              <a:pos x="connsiteX18" y="connsiteY18"/>
            </a:cxn>
            <a:cxn ang="0">
              <a:pos x="connsiteX19" y="connsiteY19"/>
            </a:cxn>
            <a:cxn ang="0">
              <a:pos x="connsiteX20" y="connsiteY20"/>
            </a:cxn>
            <a:cxn ang="0">
              <a:pos x="connsiteX21" y="connsiteY21"/>
            </a:cxn>
            <a:cxn ang="0">
              <a:pos x="connsiteX22" y="connsiteY22"/>
            </a:cxn>
            <a:cxn ang="0">
              <a:pos x="connsiteX23" y="connsiteY23"/>
            </a:cxn>
            <a:cxn ang="0">
              <a:pos x="connsiteX24" y="connsiteY24"/>
            </a:cxn>
            <a:cxn ang="0">
              <a:pos x="connsiteX25" y="connsiteY25"/>
            </a:cxn>
            <a:cxn ang="0">
              <a:pos x="connsiteX26" y="connsiteY26"/>
            </a:cxn>
            <a:cxn ang="0">
              <a:pos x="connsiteX27" y="connsiteY27"/>
            </a:cxn>
            <a:cxn ang="0">
              <a:pos x="connsiteX28" y="connsiteY28"/>
            </a:cxn>
            <a:cxn ang="0">
              <a:pos x="connsiteX29" y="connsiteY29"/>
            </a:cxn>
            <a:cxn ang="0">
              <a:pos x="connsiteX30" y="connsiteY30"/>
            </a:cxn>
            <a:cxn ang="0">
              <a:pos x="connsiteX31" y="connsiteY31"/>
            </a:cxn>
            <a:cxn ang="0">
              <a:pos x="connsiteX32" y="connsiteY32"/>
            </a:cxn>
            <a:cxn ang="0">
              <a:pos x="connsiteX33" y="connsiteY33"/>
            </a:cxn>
          </a:cxnLst>
          <a:rect l="l" t="t" r="r" b="b"/>
          <a:pathLst>
            <a:path w="1328737" h="1273969">
              <a:moveTo>
                <a:pt x="1328737" y="373856"/>
              </a:moveTo>
              <a:lnTo>
                <a:pt x="1228725" y="433387"/>
              </a:lnTo>
              <a:lnTo>
                <a:pt x="1212056" y="407194"/>
              </a:lnTo>
              <a:lnTo>
                <a:pt x="1200150" y="416719"/>
              </a:lnTo>
              <a:lnTo>
                <a:pt x="1162050" y="488156"/>
              </a:lnTo>
              <a:lnTo>
                <a:pt x="876300" y="740569"/>
              </a:lnTo>
              <a:lnTo>
                <a:pt x="864393" y="711994"/>
              </a:lnTo>
              <a:lnTo>
                <a:pt x="842962" y="742950"/>
              </a:lnTo>
              <a:lnTo>
                <a:pt x="807243" y="804862"/>
              </a:lnTo>
              <a:lnTo>
                <a:pt x="528637" y="1109662"/>
              </a:lnTo>
              <a:lnTo>
                <a:pt x="521493" y="1088231"/>
              </a:lnTo>
              <a:lnTo>
                <a:pt x="507206" y="1097756"/>
              </a:lnTo>
              <a:lnTo>
                <a:pt x="488156" y="1140619"/>
              </a:lnTo>
              <a:lnTo>
                <a:pt x="190500" y="1221581"/>
              </a:lnTo>
              <a:lnTo>
                <a:pt x="183356" y="1183481"/>
              </a:lnTo>
              <a:lnTo>
                <a:pt x="159543" y="1193006"/>
              </a:lnTo>
              <a:lnTo>
                <a:pt x="119062" y="1273969"/>
              </a:lnTo>
              <a:lnTo>
                <a:pt x="2381" y="1273969"/>
              </a:lnTo>
              <a:cubicBezTo>
                <a:pt x="1587" y="1198563"/>
                <a:pt x="794" y="1123156"/>
                <a:pt x="0" y="1047750"/>
              </a:cubicBezTo>
              <a:lnTo>
                <a:pt x="126206" y="1047750"/>
              </a:lnTo>
              <a:lnTo>
                <a:pt x="126206" y="1064419"/>
              </a:lnTo>
              <a:lnTo>
                <a:pt x="161925" y="1066800"/>
              </a:lnTo>
              <a:lnTo>
                <a:pt x="216693" y="1064419"/>
              </a:lnTo>
              <a:lnTo>
                <a:pt x="209550" y="1004887"/>
              </a:lnTo>
              <a:lnTo>
                <a:pt x="502443" y="688181"/>
              </a:lnTo>
              <a:lnTo>
                <a:pt x="559593" y="688181"/>
              </a:lnTo>
              <a:lnTo>
                <a:pt x="559593" y="597694"/>
              </a:lnTo>
              <a:lnTo>
                <a:pt x="869156" y="0"/>
              </a:lnTo>
              <a:lnTo>
                <a:pt x="904875" y="7144"/>
              </a:lnTo>
              <a:lnTo>
                <a:pt x="1169193" y="197644"/>
              </a:lnTo>
              <a:lnTo>
                <a:pt x="1169193" y="245269"/>
              </a:lnTo>
              <a:lnTo>
                <a:pt x="1233487" y="247650"/>
              </a:lnTo>
              <a:lnTo>
                <a:pt x="1252537" y="283369"/>
              </a:lnTo>
              <a:lnTo>
                <a:pt x="1328737" y="373856"/>
              </a:lnTo>
              <a:close/>
            </a:path>
          </a:pathLst>
        </a:custGeom>
        <a:solidFill xmlns:a="http://schemas.openxmlformats.org/drawingml/2006/main">
          <a:schemeClr val="bg1">
            <a:lumMod val="85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0.39216</cdr:x>
      <cdr:y>0.75819</cdr:y>
    </cdr:from>
    <cdr:to>
      <cdr:x>0.58039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04998" y="3276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0.54375</cdr:x>
      <cdr:y>0.21315</cdr:y>
    </cdr:from>
    <cdr:to>
      <cdr:x>0.78725</cdr:x>
      <cdr:y>0.3121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474840" y="964704"/>
          <a:ext cx="2003907" cy="4478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>
              <a:solidFill>
                <a:schemeClr val="accent4">
                  <a:lumMod val="75000"/>
                </a:schemeClr>
              </a:solidFill>
            </a:rPr>
            <a:t>Category</a:t>
          </a:r>
          <a:r>
            <a:rPr lang="en-US" sz="1600" baseline="0" dirty="0">
              <a:solidFill>
                <a:schemeClr val="accent4">
                  <a:lumMod val="75000"/>
                </a:schemeClr>
              </a:solidFill>
            </a:rPr>
            <a:t> 5 Dual</a:t>
          </a:r>
          <a:endParaRPr lang="en-US" sz="1600" dirty="0">
            <a:solidFill>
              <a:schemeClr val="accent4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0.47375</cdr:x>
      <cdr:y>0.26088</cdr:y>
    </cdr:from>
    <cdr:to>
      <cdr:x>0.55462</cdr:x>
      <cdr:y>0.36733</cdr:y>
    </cdr:to>
    <cdr:sp macro="" textlink="">
      <cdr:nvSpPr>
        <cdr:cNvPr id="13" name="Straight Arrow Connector 12"/>
        <cdr:cNvSpPr/>
      </cdr:nvSpPr>
      <cdr:spPr>
        <a:xfrm xmlns:a="http://schemas.openxmlformats.org/drawingml/2006/main" flipH="1">
          <a:off x="3898776" y="1180728"/>
          <a:ext cx="665528" cy="481789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4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0.68375</cdr:x>
      <cdr:y>0.37225</cdr:y>
    </cdr:from>
    <cdr:to>
      <cdr:x>0.93176</cdr:x>
      <cdr:y>0.4622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5626968" y="1684784"/>
          <a:ext cx="2041023" cy="407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Category 2 Single</a:t>
          </a:r>
        </a:p>
      </cdr:txBody>
    </cdr:sp>
  </cdr:relSizeAnchor>
  <cdr:relSizeAnchor xmlns:cdr="http://schemas.openxmlformats.org/drawingml/2006/chartDrawing">
    <cdr:from>
      <cdr:x>0.56125</cdr:x>
      <cdr:y>0.40407</cdr:y>
    </cdr:from>
    <cdr:to>
      <cdr:x>0.6925</cdr:x>
      <cdr:y>0.51544</cdr:y>
    </cdr:to>
    <cdr:sp macro="" textlink="">
      <cdr:nvSpPr>
        <cdr:cNvPr id="15" name="Straight Arrow Connector 14"/>
        <cdr:cNvSpPr/>
      </cdr:nvSpPr>
      <cdr:spPr>
        <a:xfrm xmlns:a="http://schemas.openxmlformats.org/drawingml/2006/main" flipH="1">
          <a:off x="4618856" y="1828800"/>
          <a:ext cx="1080120" cy="504056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0.15875</cdr:x>
      <cdr:y>0.53135</cdr:y>
    </cdr:from>
    <cdr:to>
      <cdr:x>0.40376</cdr:x>
      <cdr:y>0.64469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1306488" y="2404864"/>
          <a:ext cx="2016334" cy="5129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Category 4 Single</a:t>
          </a:r>
        </a:p>
      </cdr:txBody>
    </cdr:sp>
  </cdr:relSizeAnchor>
  <cdr:relSizeAnchor xmlns:cdr="http://schemas.openxmlformats.org/drawingml/2006/chartDrawing">
    <cdr:from>
      <cdr:x>0.34408</cdr:x>
      <cdr:y>0.48362</cdr:y>
    </cdr:from>
    <cdr:to>
      <cdr:x>0.38625</cdr:x>
      <cdr:y>0.59499</cdr:y>
    </cdr:to>
    <cdr:sp macro="" textlink="">
      <cdr:nvSpPr>
        <cdr:cNvPr id="17" name="Straight Arrow Connector 16"/>
        <cdr:cNvSpPr/>
      </cdr:nvSpPr>
      <cdr:spPr>
        <a:xfrm xmlns:a="http://schemas.openxmlformats.org/drawingml/2006/main" flipV="1">
          <a:off x="2831666" y="2188841"/>
          <a:ext cx="347030" cy="504056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FF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0.185</cdr:x>
      <cdr:y>0.19724</cdr:y>
    </cdr:from>
    <cdr:to>
      <cdr:x>0.91999</cdr:x>
      <cdr:y>0.62681</cdr:y>
    </cdr:to>
    <cdr:sp macro="" textlink="">
      <cdr:nvSpPr>
        <cdr:cNvPr id="19" name="Straight Connector 18"/>
        <cdr:cNvSpPr/>
      </cdr:nvSpPr>
      <cdr:spPr>
        <a:xfrm xmlns:a="http://schemas.openxmlformats.org/drawingml/2006/main">
          <a:off x="1522512" y="892696"/>
          <a:ext cx="6048674" cy="1944218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accent4">
              <a:lumMod val="75000"/>
            </a:schemeClr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0.185</cdr:x>
      <cdr:y>0.22906</cdr:y>
    </cdr:from>
    <cdr:to>
      <cdr:x>0.90249</cdr:x>
      <cdr:y>0.80182</cdr:y>
    </cdr:to>
    <cdr:sp macro="" textlink="">
      <cdr:nvSpPr>
        <cdr:cNvPr id="22" name="Straight Connector 21"/>
        <cdr:cNvSpPr/>
      </cdr:nvSpPr>
      <cdr:spPr>
        <a:xfrm xmlns:a="http://schemas.openxmlformats.org/drawingml/2006/main">
          <a:off x="1522512" y="1036712"/>
          <a:ext cx="5904656" cy="25922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chemeClr val="tx2">
              <a:lumMod val="60000"/>
              <a:lumOff val="40000"/>
            </a:schemeClr>
          </a:solidFill>
          <a:prstDash val="dash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0.19375</cdr:x>
      <cdr:y>0.34043</cdr:y>
    </cdr:from>
    <cdr:to>
      <cdr:x>0.85</cdr:x>
      <cdr:y>0.80182</cdr:y>
    </cdr:to>
    <cdr:sp macro="" textlink="">
      <cdr:nvSpPr>
        <cdr:cNvPr id="23" name="Straight Connector 22"/>
        <cdr:cNvSpPr/>
      </cdr:nvSpPr>
      <cdr:spPr>
        <a:xfrm xmlns:a="http://schemas.openxmlformats.org/drawingml/2006/main">
          <a:off x="1594520" y="1540768"/>
          <a:ext cx="5400675" cy="2088234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FF0000"/>
          </a:solidFill>
          <a:prstDash val="dash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0.47375</cdr:x>
      <cdr:y>0.48362</cdr:y>
    </cdr:from>
    <cdr:to>
      <cdr:x>0.47931</cdr:x>
      <cdr:y>0.80182</cdr:y>
    </cdr:to>
    <cdr:sp macro="" textlink="">
      <cdr:nvSpPr>
        <cdr:cNvPr id="20" name="Down Arrow 19"/>
        <cdr:cNvSpPr/>
      </cdr:nvSpPr>
      <cdr:spPr>
        <a:xfrm xmlns:a="http://schemas.openxmlformats.org/drawingml/2006/main">
          <a:off x="3898776" y="2188840"/>
          <a:ext cx="45719" cy="1440160"/>
        </a:xfrm>
        <a:prstGeom xmlns:a="http://schemas.openxmlformats.org/drawingml/2006/main" prst="downArrow">
          <a:avLst/>
        </a:prstGeom>
        <a:solidFill xmlns:a="http://schemas.openxmlformats.org/drawingml/2006/main">
          <a:schemeClr val="tx2">
            <a:lumMod val="40000"/>
            <a:lumOff val="60000"/>
          </a:schemeClr>
        </a:solidFill>
        <a:ln xmlns:a="http://schemas.openxmlformats.org/drawingml/2006/main">
          <a:solidFill>
            <a:schemeClr val="tx2">
              <a:lumMod val="40000"/>
              <a:lumOff val="6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0.38625</cdr:x>
      <cdr:y>0.48362</cdr:y>
    </cdr:from>
    <cdr:to>
      <cdr:x>0.395</cdr:x>
      <cdr:y>0.81773</cdr:y>
    </cdr:to>
    <cdr:sp macro="" textlink="">
      <cdr:nvSpPr>
        <cdr:cNvPr id="21" name="Down Arrow 20"/>
        <cdr:cNvSpPr/>
      </cdr:nvSpPr>
      <cdr:spPr>
        <a:xfrm xmlns:a="http://schemas.openxmlformats.org/drawingml/2006/main">
          <a:off x="3178696" y="2188840"/>
          <a:ext cx="72008" cy="1512168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0C3ED-3089-405F-958E-FAAC845FECE3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B1B77-37FA-4ED4-95EB-C819A1409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AU" sz="1200" dirty="0" smtClean="0"/>
              <a:t>1 </a:t>
            </a:r>
            <a:r>
              <a:rPr lang="en-AU" sz="1200" baseline="0" dirty="0" smtClean="0"/>
              <a:t>The significant role that road surfaces play  in accident occurrence and prevention  has been missing from the mainstream dialogue on road safety. </a:t>
            </a:r>
            <a:endParaRPr lang="en-AU" sz="1200" dirty="0" smtClean="0"/>
          </a:p>
          <a:p>
            <a:pPr marL="514350" indent="-514350"/>
            <a:r>
              <a:rPr lang="en-AU" sz="1200" dirty="0" smtClean="0"/>
              <a:t>2 </a:t>
            </a:r>
            <a:r>
              <a:rPr lang="en-AU" sz="1200" dirty="0" smtClean="0"/>
              <a:t> Democratic right   Low road friction is a public health risk should be treated with candour. </a:t>
            </a:r>
            <a:endParaRPr lang="en-AU" sz="1200" dirty="0" smtClean="0"/>
          </a:p>
          <a:p>
            <a:pPr marL="514350" indent="-514350"/>
            <a:r>
              <a:rPr lang="en-AU" sz="1200" dirty="0" smtClean="0"/>
              <a:t> </a:t>
            </a:r>
            <a:r>
              <a:rPr lang="en-AU" sz="1200" dirty="0" smtClean="0"/>
              <a:t>3. Questions are often a better way to make a point than argument </a:t>
            </a:r>
            <a:endParaRPr lang="en-AU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B1B77-37FA-4ED4-95EB-C819A140900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WDM broke Cat2 into 2 subcategories</a:t>
            </a:r>
          </a:p>
          <a:p>
            <a:r>
              <a:rPr lang="en-AU" baseline="0" dirty="0" smtClean="0"/>
              <a:t>There </a:t>
            </a:r>
            <a:r>
              <a:rPr lang="en-AU" baseline="0" dirty="0" smtClean="0"/>
              <a:t>is a 3 to 4 fold  variation in </a:t>
            </a:r>
            <a:r>
              <a:rPr lang="en-AU" b="1" baseline="0" dirty="0" smtClean="0"/>
              <a:t>average </a:t>
            </a:r>
            <a:r>
              <a:rPr lang="en-AU" baseline="0" dirty="0" smtClean="0"/>
              <a:t>accident rates.  </a:t>
            </a:r>
          </a:p>
          <a:p>
            <a:r>
              <a:rPr lang="en-AU" baseline="0" dirty="0" smtClean="0"/>
              <a:t>A </a:t>
            </a:r>
            <a:r>
              <a:rPr lang="en-AU" baseline="0" dirty="0" smtClean="0"/>
              <a:t>similar variation is likely in other site Categories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B1B77-37FA-4ED4-95EB-C819A140900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The high SFCs and low accident rates for parts of the network may</a:t>
            </a:r>
            <a:r>
              <a:rPr lang="en-AU" baseline="0" dirty="0" smtClean="0"/>
              <a:t> be the result of low traffic levels</a:t>
            </a:r>
            <a:r>
              <a:rPr lang="en-AU" baseline="0" dirty="0" smtClean="0"/>
              <a:t>.</a:t>
            </a:r>
          </a:p>
          <a:p>
            <a:r>
              <a:rPr lang="en-AU" baseline="0" dirty="0" smtClean="0"/>
              <a:t>Pattern not discerned in dual carriageways.  These are likely to have higher proportion of asphalt.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B1B77-37FA-4ED4-95EB-C819A140900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The </a:t>
            </a:r>
            <a:r>
              <a:rPr lang="en-AU" dirty="0" smtClean="0"/>
              <a:t>slide </a:t>
            </a:r>
            <a:r>
              <a:rPr lang="en-AU" dirty="0" smtClean="0"/>
              <a:t>plots the %age of  vehicle travel  and %age of wet road accidents across the </a:t>
            </a:r>
            <a:r>
              <a:rPr lang="en-AU" b="1" dirty="0" smtClean="0"/>
              <a:t>SFC</a:t>
            </a:r>
            <a:r>
              <a:rPr lang="en-AU" dirty="0" smtClean="0"/>
              <a:t> spectrum.</a:t>
            </a:r>
          </a:p>
          <a:p>
            <a:r>
              <a:rPr lang="en-AU" dirty="0" smtClean="0"/>
              <a:t>It is argued that if driver behaviour was all important and SFC relatively insignificant then one could expect that  the %age of accidents at any SFC would be proportional to the  amount of travel.  It is clearly not so  in the above.</a:t>
            </a:r>
          </a:p>
          <a:p>
            <a:r>
              <a:rPr lang="en-AU" dirty="0" smtClean="0"/>
              <a:t>The %age of wet road accidents not explained by travel varied between 15 and 35% for Cats 2 single, 4 ,5 and 6.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B1B77-37FA-4ED4-95EB-C819A140900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The slide presents an alternative approach to </a:t>
            </a:r>
            <a:r>
              <a:rPr lang="en-AU" dirty="0" smtClean="0"/>
              <a:t>the equal risk approach in the </a:t>
            </a:r>
            <a:r>
              <a:rPr lang="en-AU" dirty="0" smtClean="0"/>
              <a:t>setting of </a:t>
            </a:r>
            <a:r>
              <a:rPr lang="en-AU" dirty="0" smtClean="0"/>
              <a:t>ILs.  </a:t>
            </a:r>
            <a:r>
              <a:rPr lang="en-AU" dirty="0" smtClean="0"/>
              <a:t>It is  based on accidents/ lane km /yr</a:t>
            </a:r>
            <a:r>
              <a:rPr lang="en-AU" dirty="0" smtClean="0"/>
              <a:t>.</a:t>
            </a:r>
          </a:p>
          <a:p>
            <a:r>
              <a:rPr lang="en-AU" b="1" dirty="0" smtClean="0"/>
              <a:t>The intent would</a:t>
            </a:r>
            <a:r>
              <a:rPr lang="en-AU" b="1" baseline="0" dirty="0" smtClean="0"/>
              <a:t> be to minimise the number of accidents across the network</a:t>
            </a:r>
            <a:r>
              <a:rPr lang="en-AU" b="1" dirty="0" smtClean="0"/>
              <a:t>  </a:t>
            </a:r>
          </a:p>
          <a:p>
            <a:r>
              <a:rPr lang="en-AU" dirty="0" smtClean="0"/>
              <a:t>The </a:t>
            </a:r>
            <a:r>
              <a:rPr lang="en-AU" dirty="0" smtClean="0"/>
              <a:t>highest </a:t>
            </a:r>
            <a:r>
              <a:rPr lang="en-AU" dirty="0" smtClean="0"/>
              <a:t>ILs </a:t>
            </a:r>
            <a:r>
              <a:rPr lang="en-AU" dirty="0" smtClean="0"/>
              <a:t>will  apply to the roadways that have the highest accident rates/ lane km</a:t>
            </a:r>
            <a:r>
              <a:rPr lang="en-AU" dirty="0" smtClean="0"/>
              <a:t>.</a:t>
            </a:r>
          </a:p>
          <a:p>
            <a:r>
              <a:rPr lang="en-AU" dirty="0" smtClean="0"/>
              <a:t> The approach  results in  </a:t>
            </a:r>
            <a:r>
              <a:rPr lang="en-AU" dirty="0" smtClean="0"/>
              <a:t>a significantly different hierarchy </a:t>
            </a:r>
            <a:r>
              <a:rPr lang="en-AU" dirty="0" smtClean="0"/>
              <a:t>of </a:t>
            </a:r>
            <a:r>
              <a:rPr lang="en-AU" dirty="0" err="1" smtClean="0"/>
              <a:t>Ils</a:t>
            </a:r>
            <a:r>
              <a:rPr lang="en-AU" dirty="0" smtClean="0"/>
              <a:t> to </a:t>
            </a:r>
            <a:r>
              <a:rPr lang="en-AU" dirty="0" smtClean="0"/>
              <a:t>the equal risk approach.  The IL for heavily trafficked Cat 5 is now considerably higher</a:t>
            </a:r>
            <a:r>
              <a:rPr lang="en-AU" baseline="0" dirty="0" smtClean="0"/>
              <a:t> than for Cats 2 and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B1B77-37FA-4ED4-95EB-C819A140900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The </a:t>
            </a:r>
            <a:r>
              <a:rPr lang="en-AU" dirty="0" smtClean="0"/>
              <a:t>first of the goals </a:t>
            </a:r>
            <a:r>
              <a:rPr lang="en-AU" dirty="0" smtClean="0"/>
              <a:t>might arise from an equity perspective and the latter from public safety/ best use of available funds point of view.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B1B77-37FA-4ED4-95EB-C819A140900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The slide </a:t>
            </a:r>
            <a:r>
              <a:rPr lang="en-AU" dirty="0" smtClean="0"/>
              <a:t>attempts to outline my view of the appropriate relationships </a:t>
            </a:r>
            <a:r>
              <a:rPr lang="en-AU" dirty="0" smtClean="0"/>
              <a:t>and the roles of the road authority, the community</a:t>
            </a:r>
            <a:r>
              <a:rPr lang="en-AU" baseline="0" dirty="0" smtClean="0"/>
              <a:t> and government. </a:t>
            </a:r>
            <a:endParaRPr lang="en-AU" baseline="0" dirty="0" smtClean="0"/>
          </a:p>
          <a:p>
            <a:r>
              <a:rPr lang="en-AU" baseline="0" dirty="0" smtClean="0"/>
              <a:t> </a:t>
            </a:r>
            <a:r>
              <a:rPr lang="en-AU" baseline="0" dirty="0" smtClean="0"/>
              <a:t>I contend</a:t>
            </a:r>
            <a:r>
              <a:rPr lang="en-AU" dirty="0" smtClean="0"/>
              <a:t> that it is not in a road authority’s interest to have sole ownership of </a:t>
            </a:r>
            <a:r>
              <a:rPr lang="en-AU" dirty="0" err="1" smtClean="0"/>
              <a:t>Ils</a:t>
            </a:r>
            <a:r>
              <a:rPr lang="en-AU" dirty="0" smtClean="0"/>
              <a:t>. They need public support and understanding in the setting of </a:t>
            </a:r>
            <a:r>
              <a:rPr lang="en-AU" dirty="0" err="1" smtClean="0"/>
              <a:t>Ils</a:t>
            </a:r>
            <a:r>
              <a:rPr lang="en-AU" dirty="0" smtClean="0"/>
              <a:t>. </a:t>
            </a:r>
            <a:endParaRPr lang="en-AU" dirty="0" smtClean="0"/>
          </a:p>
          <a:p>
            <a:r>
              <a:rPr lang="en-AU" dirty="0" smtClean="0"/>
              <a:t> </a:t>
            </a:r>
            <a:r>
              <a:rPr lang="en-AU" dirty="0" smtClean="0"/>
              <a:t>Silence by road authorities is in no-one’s interest.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B1B77-37FA-4ED4-95EB-C819A140900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B1B77-37FA-4ED4-95EB-C819A140900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Term No 5 </a:t>
            </a:r>
            <a:r>
              <a:rPr lang="en-AU" sz="1200" i="1" dirty="0" smtClean="0"/>
              <a:t>“ Means whereby road traffic crashes… may be reduced”.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lang="en-AU" sz="1200" i="0" dirty="0" smtClean="0"/>
              <a:t>Prior </a:t>
            </a:r>
            <a:r>
              <a:rPr lang="en-AU" sz="1200" i="0" dirty="0" smtClean="0"/>
              <a:t>to my appearance before the committee, there had been 50 odd previous </a:t>
            </a:r>
            <a:r>
              <a:rPr lang="en-AU" sz="1200" i="0" dirty="0" smtClean="0"/>
              <a:t>presentations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lang="en-AU" sz="1200" i="0" dirty="0" smtClean="0"/>
              <a:t>Do all those safety experts who made submissions disbelieve that surface properties are significant?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lang="en-AU" sz="1200" i="0" dirty="0" smtClean="0"/>
              <a:t>Why the silence/  </a:t>
            </a:r>
            <a:r>
              <a:rPr lang="en-AU" sz="1200" b="1" i="0" dirty="0" smtClean="0"/>
              <a:t> obstacle to progress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endParaRPr lang="en-AU" sz="1200" b="1" i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endParaRPr lang="en-AU" sz="1200" b="1" i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B1B77-37FA-4ED4-95EB-C819A140900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i="1" dirty="0" smtClean="0"/>
              <a:t> The AS handbook HB 436 provides a legal opinion of reasonably practical.  I prefer</a:t>
            </a:r>
            <a:r>
              <a:rPr lang="en-AU" sz="1200" i="1" baseline="0" dirty="0" smtClean="0"/>
              <a:t> to see it  simply as</a:t>
            </a:r>
            <a:r>
              <a:rPr lang="en-AU" sz="1200" i="1" dirty="0" smtClean="0"/>
              <a:t> is what we owe to those in our care”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B1B77-37FA-4ED4-95EB-C819A140900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sz="1200" i="1" dirty="0" smtClean="0"/>
              <a:t>The slide</a:t>
            </a:r>
            <a:r>
              <a:rPr lang="en-AU" sz="1200" i="1" baseline="0" dirty="0" smtClean="0"/>
              <a:t> is an abbreviated extract</a:t>
            </a:r>
            <a:r>
              <a:rPr lang="en-AU" sz="1200" i="1" dirty="0" smtClean="0"/>
              <a:t> from the </a:t>
            </a:r>
            <a:r>
              <a:rPr lang="en-AU" sz="1200" i="1" dirty="0" err="1" smtClean="0"/>
              <a:t>Vicroads</a:t>
            </a:r>
            <a:r>
              <a:rPr lang="en-AU" sz="1200" i="1" dirty="0" smtClean="0"/>
              <a:t>- DMR  NSW Guidelines on the use and interpretation</a:t>
            </a:r>
            <a:r>
              <a:rPr lang="en-AU" sz="1200" i="1" baseline="0" dirty="0" smtClean="0"/>
              <a:t> of SCRIM</a:t>
            </a:r>
            <a:r>
              <a:rPr lang="en-AU" sz="1200" i="1" dirty="0" smtClean="0"/>
              <a:t>. </a:t>
            </a:r>
            <a:endParaRPr lang="en-AU" sz="1200" i="1" dirty="0" smtClean="0"/>
          </a:p>
          <a:p>
            <a:r>
              <a:rPr lang="en-AU" sz="1200" i="1" dirty="0" smtClean="0"/>
              <a:t>The </a:t>
            </a:r>
            <a:r>
              <a:rPr lang="en-AU" sz="1200" i="1" dirty="0" smtClean="0"/>
              <a:t>slide is limited to the manoeuvre</a:t>
            </a:r>
            <a:r>
              <a:rPr lang="en-AU" sz="1200" i="1" baseline="0" dirty="0" smtClean="0"/>
              <a:t> free </a:t>
            </a:r>
            <a:r>
              <a:rPr lang="en-AU" sz="1200" i="1" baseline="0" dirty="0" smtClean="0"/>
              <a:t>carriageways. </a:t>
            </a:r>
            <a:endParaRPr lang="en-AU" sz="1200" i="1" baseline="0" dirty="0" smtClean="0"/>
          </a:p>
          <a:p>
            <a:r>
              <a:rPr lang="en-AU" sz="1200" i="1" baseline="0" dirty="0" smtClean="0"/>
              <a:t> Cats 4&amp;5have the lowest grades and largest </a:t>
            </a:r>
            <a:r>
              <a:rPr lang="en-AU" sz="1200" i="1" baseline="0" dirty="0" smtClean="0"/>
              <a:t>radii</a:t>
            </a:r>
          </a:p>
          <a:p>
            <a:r>
              <a:rPr lang="en-AU" sz="1200" i="1" baseline="0" dirty="0" smtClean="0"/>
              <a:t>Roads with the better geometric features have been assigned the lowest ILS, Looks  like Equal risk???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B1B77-37FA-4ED4-95EB-C819A140900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Commissioned by DIER.  Reported in 2008</a:t>
            </a:r>
          </a:p>
          <a:p>
            <a:r>
              <a:rPr lang="en-AU" dirty="0" smtClean="0"/>
              <a:t>The report did not include the data on which the figures included in the report were derived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B1B77-37FA-4ED4-95EB-C819A140900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WDM had undertaken SCRIM surveys of the </a:t>
            </a:r>
            <a:r>
              <a:rPr lang="en-AU" dirty="0" err="1" smtClean="0"/>
              <a:t>Tasmaniann</a:t>
            </a:r>
            <a:r>
              <a:rPr lang="en-AU" dirty="0" smtClean="0"/>
              <a:t> network for a number of years.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B1B77-37FA-4ED4-95EB-C819A140900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Review included </a:t>
            </a:r>
            <a:r>
              <a:rPr lang="en-AU" dirty="0" smtClean="0"/>
              <a:t>figures of this form for all the site categories.</a:t>
            </a:r>
          </a:p>
          <a:p>
            <a:r>
              <a:rPr lang="en-AU" dirty="0" smtClean="0"/>
              <a:t>The adopted policy for the setting of </a:t>
            </a:r>
            <a:r>
              <a:rPr lang="en-AU" dirty="0" err="1" smtClean="0"/>
              <a:t>Ils</a:t>
            </a:r>
            <a:r>
              <a:rPr lang="en-AU" dirty="0" smtClean="0"/>
              <a:t> was that the risk of an  accident  should be equal  throughout the network.. The target</a:t>
            </a:r>
            <a:r>
              <a:rPr lang="en-AU" baseline="0" dirty="0" smtClean="0"/>
              <a:t> accident rate at each IL was to be the wet road accident rate recorded for Cat 4 at an SFC of 0.40.  As shown in the slide this rate is a little less than 20 per 100 million vehicle </a:t>
            </a:r>
            <a:r>
              <a:rPr lang="en-AU" baseline="0" dirty="0" err="1" smtClean="0"/>
              <a:t>kms</a:t>
            </a:r>
            <a:r>
              <a:rPr lang="en-AU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B1B77-37FA-4ED4-95EB-C819A140900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Plots log of Wet Road accident Rate against SFC.</a:t>
            </a:r>
          </a:p>
          <a:p>
            <a:r>
              <a:rPr lang="en-AU" dirty="0" smtClean="0"/>
              <a:t>The </a:t>
            </a:r>
            <a:r>
              <a:rPr lang="en-AU" dirty="0" smtClean="0"/>
              <a:t>equal risk policy  seems to be contrary to the ALARP principle and in some ways to common sense.</a:t>
            </a:r>
          </a:p>
          <a:p>
            <a:r>
              <a:rPr lang="en-AU" dirty="0" smtClean="0"/>
              <a:t>  If it is practical to set an IL of 0.50 for a Cat 2 road why is it not reasonable</a:t>
            </a:r>
            <a:r>
              <a:rPr lang="en-AU" baseline="0" dirty="0" smtClean="0"/>
              <a:t> and </a:t>
            </a:r>
            <a:r>
              <a:rPr lang="en-AU" dirty="0" smtClean="0"/>
              <a:t>practical</a:t>
            </a:r>
            <a:r>
              <a:rPr lang="en-AU" baseline="0" dirty="0" smtClean="0"/>
              <a:t> to set the same limit for a Cat 5 road.  The likely result of the increase in the IL to 0.50 will be a 50% reduction in accident rates, fro 20 to &lt;10. </a:t>
            </a:r>
          </a:p>
          <a:p>
            <a:r>
              <a:rPr lang="en-AU" baseline="0" dirty="0" smtClean="0"/>
              <a:t>Dual carriage ways will normally have many inbuilt and expensive safety features.    Why intentionally compromise these features by setting a low IL, simply for the purpose of creating an equal risk throughout the network???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B1B77-37FA-4ED4-95EB-C819A140900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00C0-5D2A-4242-A8F2-3F93C9AFDBE4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267F-3433-49FB-8769-297307B6C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00C0-5D2A-4242-A8F2-3F93C9AFDBE4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267F-3433-49FB-8769-297307B6C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00C0-5D2A-4242-A8F2-3F93C9AFDBE4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267F-3433-49FB-8769-297307B6C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00C0-5D2A-4242-A8F2-3F93C9AFDBE4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267F-3433-49FB-8769-297307B6C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00C0-5D2A-4242-A8F2-3F93C9AFDBE4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267F-3433-49FB-8769-297307B6C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00C0-5D2A-4242-A8F2-3F93C9AFDBE4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267F-3433-49FB-8769-297307B6C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00C0-5D2A-4242-A8F2-3F93C9AFDBE4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267F-3433-49FB-8769-297307B6C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00C0-5D2A-4242-A8F2-3F93C9AFDBE4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267F-3433-49FB-8769-297307B6C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00C0-5D2A-4242-A8F2-3F93C9AFDBE4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267F-3433-49FB-8769-297307B6C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00C0-5D2A-4242-A8F2-3F93C9AFDBE4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267F-3433-49FB-8769-297307B6C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00C0-5D2A-4242-A8F2-3F93C9AFDBE4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267F-3433-49FB-8769-297307B6C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A00C0-5D2A-4242-A8F2-3F93C9AFDBE4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E267F-3433-49FB-8769-297307B6C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Breaking the Silence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About Road Surfaces</a:t>
            </a:r>
          </a:p>
          <a:p>
            <a:r>
              <a:rPr lang="en-A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and </a:t>
            </a:r>
          </a:p>
          <a:p>
            <a:r>
              <a:rPr lang="en-A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Accident Rates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6016" y="6021288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By R A Rallings, ME, FIE(Aust) CP Eng 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Road surfaces- Breaking the Silence</a:t>
            </a:r>
            <a:br>
              <a:rPr lang="en-AU" dirty="0" smtClean="0"/>
            </a:br>
            <a:r>
              <a:rPr lang="en-AU" dirty="0" err="1" smtClean="0"/>
              <a:t>Ils</a:t>
            </a:r>
            <a:r>
              <a:rPr lang="en-AU" dirty="0" smtClean="0"/>
              <a:t> derived from Equal Risk Policy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1700808"/>
          <a:ext cx="813690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76256" y="587727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WDM ,RAR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3779912" y="4365104"/>
            <a:ext cx="216024" cy="86409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Road Surfaces- Breaking the Silence</a:t>
            </a:r>
            <a:br>
              <a:rPr lang="en-AU" dirty="0" smtClean="0"/>
            </a:br>
            <a:r>
              <a:rPr lang="en-AU" dirty="0" smtClean="0"/>
              <a:t>Variation in Accident Rates in Cat 2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Road Surfaces- Breaking the Silence</a:t>
            </a:r>
            <a:br>
              <a:rPr lang="en-AU" dirty="0" smtClean="0"/>
            </a:br>
            <a:r>
              <a:rPr lang="en-AU" dirty="0" smtClean="0"/>
              <a:t>AADT and SFC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3568" y="1556792"/>
          <a:ext cx="797808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92280" y="566124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WDM, RAR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Road Surfaces- Breaking the Silence</a:t>
            </a:r>
            <a:br>
              <a:rPr lang="en-AU" dirty="0" smtClean="0"/>
            </a:br>
            <a:r>
              <a:rPr lang="en-AU" dirty="0" smtClean="0"/>
              <a:t>Distribution of Travel and Accidents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347864" y="3140968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 smtClean="0"/>
              <a:t>34%</a:t>
            </a:r>
            <a:endParaRPr lang="en-US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155679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(Grades&lt; 5%, radii &lt; 250m)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48264" y="587727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WDM, RAR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Road surfaces- Breaking the Silence</a:t>
            </a:r>
            <a:br>
              <a:rPr lang="en-AU" dirty="0" smtClean="0"/>
            </a:br>
            <a:r>
              <a:rPr lang="en-AU" dirty="0" smtClean="0"/>
              <a:t>SFC and Wet Rd Accidents/lane.km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20272" y="587727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WDM, RAR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5724128" y="3789040"/>
            <a:ext cx="45719" cy="1512168"/>
          </a:xfrm>
          <a:prstGeom prst="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Road Surfaces- Breaking the Silence</a:t>
            </a:r>
            <a:br>
              <a:rPr lang="en-AU" dirty="0" smtClean="0"/>
            </a:br>
            <a:r>
              <a:rPr lang="en-AU" dirty="0" smtClean="0"/>
              <a:t>Safety Policy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dirty="0" smtClean="0"/>
              <a:t>Should the goals in setting ILs be to:</a:t>
            </a:r>
          </a:p>
          <a:p>
            <a:pPr marL="514350" indent="-514350"/>
            <a:r>
              <a:rPr lang="en-AU" sz="2800" i="1" dirty="0" smtClean="0"/>
              <a:t>Provide equal risk to all road users, or</a:t>
            </a:r>
          </a:p>
          <a:p>
            <a:pPr marL="514350" indent="-514350"/>
            <a:r>
              <a:rPr lang="en-AU" sz="2800" i="1" dirty="0" smtClean="0"/>
              <a:t>To minimise the number of accidents within the road network</a:t>
            </a:r>
            <a:r>
              <a:rPr lang="en-AU" dirty="0" smtClean="0"/>
              <a:t>. </a:t>
            </a:r>
            <a:endParaRPr lang="en-AU" dirty="0" smtClean="0"/>
          </a:p>
          <a:p>
            <a:pPr marL="514350" indent="-514350"/>
            <a:endParaRPr lang="en-AU" dirty="0" smtClean="0"/>
          </a:p>
          <a:p>
            <a:pPr marL="514350" indent="-514350">
              <a:buAutoNum type="arabicPlain" startAt="2"/>
            </a:pPr>
            <a:r>
              <a:rPr lang="en-AU" dirty="0" smtClean="0"/>
              <a:t>Breach of the ALARP principle?</a:t>
            </a:r>
          </a:p>
          <a:p>
            <a:pPr marL="514350" indent="-514350">
              <a:buAutoNum type="arabicPlain" startAt="2"/>
            </a:pPr>
            <a:endParaRPr lang="en-AU" dirty="0" smtClean="0"/>
          </a:p>
          <a:p>
            <a:pPr marL="514350" indent="-514350">
              <a:buAutoNum type="arabicPlain" startAt="2"/>
            </a:pPr>
            <a:r>
              <a:rPr lang="en-AU" dirty="0" smtClean="0"/>
              <a:t>Road authority, community, government?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Road surfaces- Breaking the Silence</a:t>
            </a:r>
            <a:br>
              <a:rPr lang="en-AU" dirty="0" smtClean="0"/>
            </a:br>
            <a:r>
              <a:rPr lang="en-AU" dirty="0" smtClean="0"/>
              <a:t> Engagement and Ownership of ILs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563888" y="3284984"/>
            <a:ext cx="1656184" cy="158417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35896" y="1628800"/>
            <a:ext cx="1512168" cy="10081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79712" y="5373216"/>
            <a:ext cx="1440160" cy="10081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64088" y="5373216"/>
            <a:ext cx="1440160" cy="10081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5" idx="3"/>
          </p:cNvCxnSpPr>
          <p:nvPr/>
        </p:nvCxnSpPr>
        <p:spPr>
          <a:xfrm>
            <a:off x="5148064" y="213285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5364088" y="2132856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8144" y="1628800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68144" y="213285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868144" y="2636912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804248" y="5877272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6660232" y="5877272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164288" y="537321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164288" y="587727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164288" y="638132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259632" y="5877272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1115616" y="5877272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259632" y="537321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619672" y="5877272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259632" y="6381328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228184" y="1412776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Manages Network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6228184" y="1916832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Establishes Road Needs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6228184" y="2420888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Information/Expertise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7380312" y="5229200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Safe Environment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7380312" y="5733256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Allocated funds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7380312" y="6237312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Makes laws, </a:t>
            </a:r>
            <a:r>
              <a:rPr lang="en-AU" sz="1600" dirty="0" err="1" smtClean="0"/>
              <a:t>regs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251520" y="5229200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Carries risk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323528" y="5733256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Pays taxes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683568" y="6237312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Votes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3779912" y="1772816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/>
              <a:t>Road</a:t>
            </a:r>
          </a:p>
          <a:p>
            <a:pPr algn="ctr"/>
            <a:r>
              <a:rPr lang="en-AU" sz="2000" dirty="0" smtClean="0"/>
              <a:t>Authority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5364088" y="5517232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/>
              <a:t>Elected Government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1907704" y="5517232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/>
              <a:t>Community Road Users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3779912" y="3789040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 smtClean="0"/>
              <a:t>ILs</a:t>
            </a:r>
            <a:endParaRPr lang="en-US" sz="3200" dirty="0"/>
          </a:p>
        </p:txBody>
      </p:sp>
      <p:cxnSp>
        <p:nvCxnSpPr>
          <p:cNvPr id="36" name="Straight Arrow Connector 35"/>
          <p:cNvCxnSpPr>
            <a:stCxn id="7" idx="0"/>
          </p:cNvCxnSpPr>
          <p:nvPr/>
        </p:nvCxnSpPr>
        <p:spPr>
          <a:xfrm rot="16200000" flipV="1">
            <a:off x="5112060" y="4401108"/>
            <a:ext cx="1440160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5" idx="2"/>
            <a:endCxn id="4" idx="0"/>
          </p:cNvCxnSpPr>
          <p:nvPr/>
        </p:nvCxnSpPr>
        <p:spPr>
          <a:xfrm rot="5400000">
            <a:off x="4067944" y="2960948"/>
            <a:ext cx="648072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3347864" y="4797152"/>
            <a:ext cx="648072" cy="504056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6200000" flipV="1">
            <a:off x="4824028" y="4833156"/>
            <a:ext cx="648072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6" idx="0"/>
          </p:cNvCxnSpPr>
          <p:nvPr/>
        </p:nvCxnSpPr>
        <p:spPr>
          <a:xfrm rot="5400000">
            <a:off x="1799692" y="3537012"/>
            <a:ext cx="2736304" cy="936104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4" idx="3"/>
            <a:endCxn id="33" idx="1"/>
          </p:cNvCxnSpPr>
          <p:nvPr/>
        </p:nvCxnSpPr>
        <p:spPr>
          <a:xfrm>
            <a:off x="3419872" y="5871175"/>
            <a:ext cx="1944216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6200000" flipV="1">
            <a:off x="4716016" y="3068960"/>
            <a:ext cx="1296144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Road Surfaces- Breaking the Silence</a:t>
            </a:r>
            <a:br>
              <a:rPr lang="en-AU" dirty="0" smtClean="0"/>
            </a:br>
            <a:r>
              <a:rPr lang="en-AU" dirty="0" smtClean="0"/>
              <a:t>Reasons for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AU" dirty="0" smtClean="0"/>
              <a:t>The silence distorts the public’s understanding of road safety.</a:t>
            </a:r>
          </a:p>
          <a:p>
            <a:pPr marL="514350" indent="-514350">
              <a:buNone/>
            </a:pPr>
            <a:endParaRPr lang="en-AU" dirty="0" smtClean="0"/>
          </a:p>
          <a:p>
            <a:pPr marL="514350" indent="-514350">
              <a:buNone/>
            </a:pPr>
            <a:r>
              <a:rPr lang="en-AU" dirty="0" smtClean="0"/>
              <a:t>2. Public’s right for reliable information.</a:t>
            </a:r>
          </a:p>
          <a:p>
            <a:pPr marL="514350" indent="-514350">
              <a:buNone/>
            </a:pPr>
            <a:endParaRPr lang="en-AU" sz="2400" dirty="0" smtClean="0"/>
          </a:p>
          <a:p>
            <a:pPr marL="514350" indent="-514350">
              <a:buNone/>
            </a:pPr>
            <a:r>
              <a:rPr lang="en-AU" dirty="0" smtClean="0"/>
              <a:t>3. </a:t>
            </a:r>
            <a:r>
              <a:rPr lang="en-AU" dirty="0" smtClean="0"/>
              <a:t>Silence will not attract needed funds</a:t>
            </a:r>
            <a:r>
              <a:rPr lang="en-AU" dirty="0" smtClean="0"/>
              <a:t>.</a:t>
            </a:r>
          </a:p>
          <a:p>
            <a:pPr marL="514350" indent="-514350">
              <a:buNone/>
            </a:pPr>
            <a:endParaRPr lang="en-AU" dirty="0" smtClean="0"/>
          </a:p>
          <a:p>
            <a:pPr marL="514350" indent="-514350">
              <a:buNone/>
            </a:pPr>
            <a:r>
              <a:rPr lang="en-AU" dirty="0" smtClean="0"/>
              <a:t>4. Opportunity to pose questions.</a:t>
            </a:r>
            <a:endParaRPr lang="en-A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Road Surfaces- Breaking the Silence</a:t>
            </a:r>
            <a:br>
              <a:rPr lang="en-AU" dirty="0" smtClean="0"/>
            </a:br>
            <a:r>
              <a:rPr lang="en-AU" dirty="0" smtClean="0"/>
              <a:t>Scope of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dirty="0" smtClean="0"/>
              <a:t>Tasmanian Select Committee on Road Safety.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Principles and tools of Risk Management.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WDM’s review of ILs for SFC in Tasmania.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 Additional analysis of WDM’s data.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Engagement and ownership of ILs.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AU" dirty="0" smtClean="0"/>
          </a:p>
          <a:p>
            <a:pPr marL="514350" indent="-514350">
              <a:buFont typeface="+mj-lt"/>
              <a:buAutoNum type="arabicPeriod"/>
            </a:pPr>
            <a:endParaRPr lang="en-AU" dirty="0" smtClean="0"/>
          </a:p>
          <a:p>
            <a:pPr marL="514350" indent="-514350">
              <a:buFont typeface="+mj-lt"/>
              <a:buAutoNum type="arabicPeriod"/>
            </a:pPr>
            <a:endParaRPr lang="en-AU" dirty="0" smtClean="0"/>
          </a:p>
          <a:p>
            <a:pPr marL="514350" indent="-514350">
              <a:buAutoNum type="arabicPlain" startAt="4"/>
            </a:pPr>
            <a:endParaRPr lang="en-AU" dirty="0" smtClean="0"/>
          </a:p>
          <a:p>
            <a:pPr marL="514350" indent="-514350">
              <a:buNone/>
            </a:pPr>
            <a:endParaRPr lang="en-A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Road Surfaces- Breaking the Silence</a:t>
            </a:r>
            <a:br>
              <a:rPr lang="en-AU" dirty="0" smtClean="0"/>
            </a:br>
            <a:r>
              <a:rPr lang="en-AU" sz="3600" dirty="0" smtClean="0"/>
              <a:t> Legislative  Council’s Committee on Road Safety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dirty="0" smtClean="0"/>
              <a:t>Seven (7) Terms of Reference</a:t>
            </a:r>
          </a:p>
          <a:p>
            <a:pPr marL="514350" indent="-514350"/>
            <a:r>
              <a:rPr lang="en-AU" sz="2800" i="1" dirty="0" smtClean="0"/>
              <a:t>Road surface properties relevant to 3 terms</a:t>
            </a:r>
          </a:p>
          <a:p>
            <a:pPr marL="514350" indent="-514350">
              <a:buAutoNum type="arabicPlain" startAt="2"/>
            </a:pPr>
            <a:r>
              <a:rPr lang="en-AU" dirty="0" smtClean="0"/>
              <a:t>Committee received:</a:t>
            </a:r>
          </a:p>
          <a:p>
            <a:pPr marL="514350" indent="-514350"/>
            <a:r>
              <a:rPr lang="en-AU" sz="2800" i="1" dirty="0" smtClean="0"/>
              <a:t>76  written submissions</a:t>
            </a:r>
          </a:p>
          <a:p>
            <a:pPr marL="514350" indent="-514350"/>
            <a:r>
              <a:rPr lang="en-AU" sz="2800" i="1" dirty="0" smtClean="0"/>
              <a:t>83 oral presentations in 4  Australian states</a:t>
            </a:r>
          </a:p>
          <a:p>
            <a:pPr marL="514350" indent="-514350">
              <a:buAutoNum type="arabicPlain" startAt="3"/>
            </a:pPr>
            <a:r>
              <a:rPr lang="en-AU" dirty="0" smtClean="0"/>
              <a:t>Made 69 findings and 52 recommendations</a:t>
            </a:r>
          </a:p>
          <a:p>
            <a:pPr marL="514350" indent="-514350">
              <a:buNone/>
            </a:pPr>
            <a:r>
              <a:rPr lang="en-AU" dirty="0" smtClean="0"/>
              <a:t>      </a:t>
            </a:r>
          </a:p>
          <a:p>
            <a:pPr marL="514350" indent="-514350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Road Surfaces- Breaking the Silence</a:t>
            </a:r>
            <a:br>
              <a:rPr lang="en-AU" dirty="0" smtClean="0"/>
            </a:br>
            <a:r>
              <a:rPr lang="en-AU" dirty="0" smtClean="0"/>
              <a:t>ALARP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dirty="0" smtClean="0"/>
              <a:t>Basic principle of Risk Management:</a:t>
            </a:r>
          </a:p>
          <a:p>
            <a:pPr marL="514350" indent="-514350">
              <a:buNone/>
            </a:pPr>
            <a:r>
              <a:rPr lang="en-AU" dirty="0" smtClean="0"/>
              <a:t> “  </a:t>
            </a:r>
            <a:r>
              <a:rPr lang="en-AU" i="1" dirty="0" smtClean="0"/>
              <a:t>Risks should always be set at</a:t>
            </a:r>
            <a:r>
              <a:rPr lang="en-AU" dirty="0" smtClean="0"/>
              <a:t>”:</a:t>
            </a:r>
          </a:p>
          <a:p>
            <a:pPr marL="514350" indent="-514350">
              <a:buNone/>
            </a:pPr>
            <a:r>
              <a:rPr lang="en-AU" sz="4000" b="1" dirty="0" smtClean="0"/>
              <a:t>      A</a:t>
            </a:r>
            <a:r>
              <a:rPr lang="en-AU" dirty="0" smtClean="0"/>
              <a:t>s  </a:t>
            </a:r>
            <a:r>
              <a:rPr lang="en-AU" sz="4000" b="1" dirty="0" smtClean="0"/>
              <a:t>L</a:t>
            </a:r>
            <a:r>
              <a:rPr lang="en-AU" dirty="0" smtClean="0"/>
              <a:t>ow  </a:t>
            </a:r>
            <a:r>
              <a:rPr lang="en-AU" sz="4000" b="1" dirty="0" smtClean="0"/>
              <a:t>A</a:t>
            </a:r>
            <a:r>
              <a:rPr lang="en-AU" dirty="0" smtClean="0"/>
              <a:t>s  </a:t>
            </a:r>
            <a:r>
              <a:rPr lang="en-AU" sz="4000" b="1" dirty="0" smtClean="0"/>
              <a:t>R</a:t>
            </a:r>
            <a:r>
              <a:rPr lang="en-AU" dirty="0" smtClean="0"/>
              <a:t>easonably  </a:t>
            </a:r>
            <a:r>
              <a:rPr lang="en-AU" sz="4000" b="1" dirty="0" smtClean="0"/>
              <a:t>P</a:t>
            </a:r>
            <a:r>
              <a:rPr lang="en-AU" dirty="0" smtClean="0"/>
              <a:t>ractical</a:t>
            </a:r>
          </a:p>
          <a:p>
            <a:pPr marL="514350" indent="-514350">
              <a:buAutoNum type="arabicPlain" startAt="2"/>
            </a:pPr>
            <a:r>
              <a:rPr lang="en-AU" dirty="0" smtClean="0"/>
              <a:t>It requires demonstration that: </a:t>
            </a:r>
          </a:p>
          <a:p>
            <a:pPr marL="514350" indent="-514350"/>
            <a:r>
              <a:rPr lang="en-AU" i="1" dirty="0" smtClean="0"/>
              <a:t>Sacrifice in reducing risks&gt;&gt; Benefits</a:t>
            </a:r>
          </a:p>
          <a:p>
            <a:pPr marL="514350" indent="-514350"/>
            <a:endParaRPr lang="en-AU" dirty="0" smtClean="0"/>
          </a:p>
          <a:p>
            <a:pPr marL="514350" indent="-514350">
              <a:buNone/>
            </a:pPr>
            <a:r>
              <a:rPr lang="en-AU" sz="2800" i="1" dirty="0" smtClean="0"/>
              <a:t>  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Road Surfaces- Breaking the Silence</a:t>
            </a:r>
            <a:br>
              <a:rPr lang="en-AU" dirty="0" smtClean="0"/>
            </a:br>
            <a:r>
              <a:rPr lang="en-AU" dirty="0" smtClean="0"/>
              <a:t>*</a:t>
            </a:r>
            <a:r>
              <a:rPr lang="en-AU" sz="4000" dirty="0" smtClean="0"/>
              <a:t>Site Categories -Investigatory Levels ILs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15616" y="2348881"/>
          <a:ext cx="6264696" cy="3096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584176"/>
                <a:gridCol w="1584176"/>
                <a:gridCol w="1512168"/>
              </a:tblGrid>
              <a:tr h="792087">
                <a:tc>
                  <a:txBody>
                    <a:bodyPr/>
                    <a:lstStyle/>
                    <a:p>
                      <a:r>
                        <a:rPr lang="en-AU" dirty="0" smtClean="0"/>
                        <a:t>Site 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    Grade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Horizontal</a:t>
                      </a:r>
                    </a:p>
                    <a:p>
                      <a:r>
                        <a:rPr lang="en-AU" dirty="0" smtClean="0"/>
                        <a:t>Radius</a:t>
                      </a:r>
                      <a:r>
                        <a:rPr lang="en-AU" baseline="0" dirty="0" smtClean="0"/>
                        <a:t> (m)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        IL </a:t>
                      </a:r>
                    </a:p>
                    <a:p>
                      <a:r>
                        <a:rPr lang="en-AU" dirty="0" smtClean="0"/>
                        <a:t>       SFC</a:t>
                      </a:r>
                      <a:endParaRPr lang="en-US" dirty="0"/>
                    </a:p>
                  </a:txBody>
                  <a:tcPr/>
                </a:tc>
              </a:tr>
              <a:tr h="576180">
                <a:tc>
                  <a:txBody>
                    <a:bodyPr/>
                    <a:lstStyle/>
                    <a:p>
                      <a:r>
                        <a:rPr lang="en-AU" dirty="0" smtClean="0"/>
                        <a:t>        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      =&gt;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    or &lt; 250m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      0.50</a:t>
                      </a:r>
                      <a:endParaRPr lang="en-US" dirty="0"/>
                    </a:p>
                  </a:txBody>
                  <a:tcPr/>
                </a:tc>
              </a:tr>
              <a:tr h="576180">
                <a:tc>
                  <a:txBody>
                    <a:bodyPr/>
                    <a:lstStyle/>
                    <a:p>
                      <a:r>
                        <a:rPr lang="en-AU" dirty="0" smtClean="0"/>
                        <a:t>   4 (single)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        &lt;5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      &gt;250m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     O.40</a:t>
                      </a:r>
                      <a:endParaRPr lang="en-US" dirty="0"/>
                    </a:p>
                  </a:txBody>
                  <a:tcPr/>
                </a:tc>
              </a:tr>
              <a:tr h="576180">
                <a:tc>
                  <a:txBody>
                    <a:bodyPr/>
                    <a:lstStyle/>
                    <a:p>
                      <a:r>
                        <a:rPr lang="en-AU" dirty="0" smtClean="0"/>
                        <a:t>   5 (dual)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         &lt;5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      &gt;250m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      </a:t>
                      </a:r>
                      <a:r>
                        <a:rPr lang="en-AU" b="1" dirty="0" smtClean="0"/>
                        <a:t>O.35</a:t>
                      </a:r>
                      <a:endParaRPr lang="en-US" b="1" dirty="0"/>
                    </a:p>
                  </a:txBody>
                  <a:tcPr/>
                </a:tc>
              </a:tr>
              <a:tr h="576180">
                <a:tc>
                  <a:txBody>
                    <a:bodyPr/>
                    <a:lstStyle/>
                    <a:p>
                      <a:r>
                        <a:rPr lang="en-AU" dirty="0" smtClean="0"/>
                        <a:t>         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       =&lt; 100m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       0.60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12160" y="573325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*</a:t>
            </a:r>
            <a:r>
              <a:rPr lang="en-AU" dirty="0" err="1" smtClean="0"/>
              <a:t>Vicroads</a:t>
            </a:r>
            <a:r>
              <a:rPr lang="en-AU" dirty="0" smtClean="0"/>
              <a:t>/ DMR (1995)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63688" y="1772816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              </a:t>
            </a:r>
            <a:r>
              <a:rPr lang="en-AU" sz="2400" b="1" dirty="0" smtClean="0"/>
              <a:t>Manoeuvre Free Roadways</a:t>
            </a:r>
            <a:endParaRPr lang="en-US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Road Surfaces- Breaking the Silence</a:t>
            </a:r>
            <a:br>
              <a:rPr lang="en-AU" dirty="0" smtClean="0"/>
            </a:br>
            <a:r>
              <a:rPr lang="en-AU" dirty="0" smtClean="0"/>
              <a:t>WDM’s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7848872" cy="439248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772816"/>
            <a:ext cx="5956699" cy="459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Road Surfaces- Breaking the Silence</a:t>
            </a:r>
            <a:br>
              <a:rPr lang="en-AU" dirty="0" smtClean="0"/>
            </a:br>
            <a:r>
              <a:rPr lang="en-AU" dirty="0" smtClean="0"/>
              <a:t>WDM’s data- Tas Road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6300 lane km (100m sections)</a:t>
            </a:r>
          </a:p>
          <a:p>
            <a:r>
              <a:rPr lang="en-AU" dirty="0" smtClean="0"/>
              <a:t>2145 Wet road accidents (2003 to 2006)</a:t>
            </a:r>
          </a:p>
          <a:p>
            <a:r>
              <a:rPr lang="en-AU" dirty="0" smtClean="0"/>
              <a:t>6 site categories (single and dual)</a:t>
            </a:r>
          </a:p>
          <a:p>
            <a:r>
              <a:rPr lang="en-AU" sz="2800" i="1" dirty="0" smtClean="0"/>
              <a:t>3 sub categories in Cat2</a:t>
            </a:r>
          </a:p>
          <a:p>
            <a:r>
              <a:rPr lang="en-AU" dirty="0" smtClean="0"/>
              <a:t>Average Annual Daily Traffic (AADT)</a:t>
            </a:r>
          </a:p>
          <a:p>
            <a:r>
              <a:rPr lang="en-AU" dirty="0" smtClean="0"/>
              <a:t>10 SFC bands/bins from &lt;0.30 to &gt; 0.70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92280" y="609329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WDM/RAR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Road Surfaces- Breaking the Silence</a:t>
            </a:r>
            <a:br>
              <a:rPr lang="en-AU" dirty="0" smtClean="0"/>
            </a:br>
            <a:r>
              <a:rPr lang="en-AU" sz="3600" dirty="0" smtClean="0"/>
              <a:t>WDM,</a:t>
            </a:r>
            <a:r>
              <a:rPr lang="en-AU" dirty="0" smtClean="0"/>
              <a:t> </a:t>
            </a:r>
            <a:r>
              <a:rPr lang="en-AU" sz="3600" dirty="0" smtClean="0"/>
              <a:t>Site Category  4 -  Equal Risk Policy</a:t>
            </a:r>
            <a:endParaRPr lang="en-US" sz="3600" dirty="0"/>
          </a:p>
        </p:txBody>
      </p:sp>
      <p:pic>
        <p:nvPicPr>
          <p:cNvPr id="4" name="Content Placeholder 3" descr="DOC170111-0001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556792"/>
            <a:ext cx="6192688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732240" y="566124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WDM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1338</Words>
  <Application>Microsoft Office PowerPoint</Application>
  <PresentationFormat>On-screen Show (4:3)</PresentationFormat>
  <Paragraphs>199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Breaking the Silence</vt:lpstr>
      <vt:lpstr>Road Surfaces- Breaking the Silence Reasons for Paper</vt:lpstr>
      <vt:lpstr>Road Surfaces- Breaking the Silence Scope of Paper</vt:lpstr>
      <vt:lpstr>Road Surfaces- Breaking the Silence  Legislative  Council’s Committee on Road Safety</vt:lpstr>
      <vt:lpstr>Road Surfaces- Breaking the Silence ALARP Principle</vt:lpstr>
      <vt:lpstr>Road Surfaces- Breaking the Silence *Site Categories -Investigatory Levels ILs</vt:lpstr>
      <vt:lpstr>Road Surfaces- Breaking the Silence WDM’s Report</vt:lpstr>
      <vt:lpstr>Road Surfaces- Breaking the Silence WDM’s data- Tas Road Network</vt:lpstr>
      <vt:lpstr>Road Surfaces- Breaking the Silence WDM, Site Category  4 -  Equal Risk Policy</vt:lpstr>
      <vt:lpstr>Road surfaces- Breaking the Silence Ils derived from Equal Risk Policy</vt:lpstr>
      <vt:lpstr>Road Surfaces- Breaking the Silence Variation in Accident Rates in Cat 2 </vt:lpstr>
      <vt:lpstr>Road Surfaces- Breaking the Silence AADT and SFC</vt:lpstr>
      <vt:lpstr>Road Surfaces- Breaking the Silence Distribution of Travel and Accidents</vt:lpstr>
      <vt:lpstr>Road surfaces- Breaking the Silence SFC and Wet Rd Accidents/lane.km</vt:lpstr>
      <vt:lpstr>Road Surfaces- Breaking the Silence Safety Policy Questions</vt:lpstr>
      <vt:lpstr>Road surfaces- Breaking the Silence  Engagement and Ownership of ILs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Breaking the Silence</dc:title>
  <dc:creator>Ralph Rallings</dc:creator>
  <cp:lastModifiedBy>Ralph Rallings</cp:lastModifiedBy>
  <cp:revision>71</cp:revision>
  <dcterms:created xsi:type="dcterms:W3CDTF">2011-05-02T00:26:00Z</dcterms:created>
  <dcterms:modified xsi:type="dcterms:W3CDTF">2011-05-09T00:46:36Z</dcterms:modified>
</cp:coreProperties>
</file>